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702" r:id="rId2"/>
  </p:sldMasterIdLst>
  <p:notesMasterIdLst>
    <p:notesMasterId r:id="rId57"/>
  </p:notesMasterIdLst>
  <p:sldIdLst>
    <p:sldId id="1379" r:id="rId3"/>
    <p:sldId id="258" r:id="rId4"/>
    <p:sldId id="259" r:id="rId5"/>
    <p:sldId id="1410" r:id="rId6"/>
    <p:sldId id="1411" r:id="rId7"/>
    <p:sldId id="1463" r:id="rId8"/>
    <p:sldId id="1464" r:id="rId9"/>
    <p:sldId id="1413" r:id="rId10"/>
    <p:sldId id="1414" r:id="rId11"/>
    <p:sldId id="1415" r:id="rId12"/>
    <p:sldId id="1417" r:id="rId13"/>
    <p:sldId id="1418" r:id="rId14"/>
    <p:sldId id="1419" r:id="rId15"/>
    <p:sldId id="1420" r:id="rId16"/>
    <p:sldId id="1421" r:id="rId17"/>
    <p:sldId id="1422" r:id="rId18"/>
    <p:sldId id="1424" r:id="rId19"/>
    <p:sldId id="1460" r:id="rId20"/>
    <p:sldId id="1425" r:id="rId21"/>
    <p:sldId id="1426" r:id="rId22"/>
    <p:sldId id="1427" r:id="rId23"/>
    <p:sldId id="1433" r:id="rId24"/>
    <p:sldId id="1457" r:id="rId25"/>
    <p:sldId id="1458" r:id="rId26"/>
    <p:sldId id="1459" r:id="rId27"/>
    <p:sldId id="1428" r:id="rId28"/>
    <p:sldId id="1429" r:id="rId29"/>
    <p:sldId id="1430" r:id="rId30"/>
    <p:sldId id="1431" r:id="rId31"/>
    <p:sldId id="1432" r:id="rId32"/>
    <p:sldId id="1434" r:id="rId33"/>
    <p:sldId id="1435" r:id="rId34"/>
    <p:sldId id="1436" r:id="rId35"/>
    <p:sldId id="1437" r:id="rId36"/>
    <p:sldId id="1438" r:id="rId37"/>
    <p:sldId id="1439" r:id="rId38"/>
    <p:sldId id="1440" r:id="rId39"/>
    <p:sldId id="1442" r:id="rId40"/>
    <p:sldId id="1443" r:id="rId41"/>
    <p:sldId id="1444" r:id="rId42"/>
    <p:sldId id="1445" r:id="rId43"/>
    <p:sldId id="1446" r:id="rId44"/>
    <p:sldId id="1447" r:id="rId45"/>
    <p:sldId id="1448" r:id="rId46"/>
    <p:sldId id="1449" r:id="rId47"/>
    <p:sldId id="1450" r:id="rId48"/>
    <p:sldId id="1451" r:id="rId49"/>
    <p:sldId id="1452" r:id="rId50"/>
    <p:sldId id="1453" r:id="rId51"/>
    <p:sldId id="1454" r:id="rId52"/>
    <p:sldId id="1456" r:id="rId53"/>
    <p:sldId id="322" r:id="rId54"/>
    <p:sldId id="1465" r:id="rId55"/>
    <p:sldId id="321" r:id="rId56"/>
  </p:sldIdLst>
  <p:sldSz cx="12192000" cy="6858000"/>
  <p:notesSz cx="6797675" cy="9926638"/>
  <p:embeddedFontLst>
    <p:embeddedFont>
      <p:font typeface="Roboto" charset="0"/>
      <p:regular r:id="rId58"/>
      <p:bold r:id="rId59"/>
      <p:italic r:id="rId60"/>
      <p:boldItalic r:id="rId61"/>
    </p:embeddedFont>
    <p:embeddedFont>
      <p:font typeface="Georgia" pitchFamily="18" charset="0"/>
      <p:regular r:id="rId62"/>
      <p:bold r:id="rId63"/>
      <p:italic r:id="rId64"/>
      <p:boldItalic r:id="rId65"/>
    </p:embeddedFont>
    <p:embeddedFont>
      <p:font typeface="Calibri" pitchFamily="34" charset="0"/>
      <p:regular r:id="rId66"/>
      <p:bold r:id="rId67"/>
      <p:italic r:id="rId68"/>
      <p:boldItalic r:id="rId69"/>
    </p:embeddedFont>
    <p:embeddedFont>
      <p:font typeface="Helvetica Neue"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0" roundtripDataSignature="AMtx7mjXvk4wi5B/XSHnzLj/7cq3yCqE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F4D8C"/>
    <a:srgbClr val="1BC0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F97219E-47E3-4618-8DF7-FFF5EF85DE19}">
  <a:tblStyle styleId="{2F97219E-47E3-4618-8DF7-FFF5EF85DE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FF7"/>
          </a:solidFill>
        </a:fill>
      </a:tcStyle>
    </a:wholeTbl>
    <a:band1H>
      <a:tcTxStyle b="off" i="off"/>
      <a:tcStyle>
        <a:tcBdr/>
        <a:fill>
          <a:solidFill>
            <a:srgbClr val="D1DEEE"/>
          </a:solidFill>
        </a:fill>
      </a:tcStyle>
    </a:band1H>
    <a:band2H>
      <a:tcTxStyle b="off" i="off"/>
      <a:tcStyle>
        <a:tcBdr/>
      </a:tcStyle>
    </a:band2H>
    <a:band1V>
      <a:tcTxStyle b="off" i="off"/>
      <a:tcStyle>
        <a:tcBdr/>
        <a:fill>
          <a:solidFill>
            <a:srgbClr val="D1DEE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81" autoAdjust="0"/>
    <p:restoredTop sz="93792" autoAdjust="0"/>
  </p:normalViewPr>
  <p:slideViewPr>
    <p:cSldViewPr snapToGrid="0">
      <p:cViewPr varScale="1">
        <p:scale>
          <a:sx n="116" d="100"/>
          <a:sy n="116" d="100"/>
        </p:scale>
        <p:origin x="-36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14.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90"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Roboto"/>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l-GR"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0C22D-7263-2D43-AFDE-834F13898FC8}" type="slidenum">
              <a:rPr kumimoji="0" lang="en-US" sz="1200" b="0" i="0" u="none" strike="noStrike" kern="1200" cap="none" spc="0" normalizeH="0" baseline="0" noProof="0" smtClean="0">
                <a:ln>
                  <a:noFill/>
                </a:ln>
                <a:solidFill>
                  <a:prstClr val="black"/>
                </a:solidFill>
                <a:effectLst/>
                <a:uLnTx/>
                <a:uFillTx/>
                <a:latin typeface="Roboto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Roboto Regular" charset="0"/>
              <a:ea typeface="+mn-ea"/>
              <a:cs typeface="+mn-cs"/>
            </a:endParaRPr>
          </a:p>
        </p:txBody>
      </p:sp>
    </p:spTree>
    <p:extLst>
      <p:ext uri="{BB962C8B-B14F-4D97-AF65-F5344CB8AC3E}">
        <p14:creationId xmlns="" xmlns:p14="http://schemas.microsoft.com/office/powerpoint/2010/main" val="36216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54726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84394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28201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36249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186432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90638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6" name="Google Shape;716;p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hidden="1">
            <a:extLst>
              <a:ext uri="{FF2B5EF4-FFF2-40B4-BE49-F238E27FC236}">
                <a16:creationId xmlns="" xmlns:a16="http://schemas.microsoft.com/office/drawing/2014/main" id="{75C53F8B-B55A-4B93-BE61-3DC9D03FB456}"/>
              </a:ext>
            </a:extLst>
          </p:cNvPr>
          <p:cNvSpPr/>
          <p:nvPr userDrawn="1">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 xmlns:a16="http://schemas.microsoft.com/office/drawing/2014/main" id="{355BC939-2DAF-425F-AA1C-E0AAC643B14E}"/>
              </a:ext>
            </a:extLst>
          </p:cNvPr>
          <p:cNvSpPr/>
          <p:nvPr userDrawn="1"/>
        </p:nvSpPr>
        <p:spPr>
          <a:xfrm>
            <a:off x="0" y="-2"/>
            <a:ext cx="5241953" cy="6858001"/>
          </a:xfrm>
          <a:prstGeom prst="rect">
            <a:avLst/>
          </a:prstGeom>
          <a:solidFill>
            <a:srgbClr val="0F4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dirty="0"/>
          </a:p>
        </p:txBody>
      </p:sp>
      <p:sp>
        <p:nvSpPr>
          <p:cNvPr id="7" name="Right Triangle 6"/>
          <p:cNvSpPr>
            <a:spLocks noChangeAspect="1"/>
          </p:cNvSpPr>
          <p:nvPr userDrawn="1"/>
        </p:nvSpPr>
        <p:spPr>
          <a:xfrm rot="5400000">
            <a:off x="3937635" y="1304318"/>
            <a:ext cx="6858000" cy="4249363"/>
          </a:xfrm>
          <a:prstGeom prst="rtTriangle">
            <a:avLst/>
          </a:prstGeom>
          <a:solidFill>
            <a:srgbClr val="0F4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31" descr="ΙΚΑΡΙΟΛΟΓΟΣ: Υπόμνημα του Δήμου Ικαρίας στο Υπουργείο Υγείας">
            <a:extLst>
              <a:ext uri="{FF2B5EF4-FFF2-40B4-BE49-F238E27FC236}">
                <a16:creationId xmlns="" xmlns:a16="http://schemas.microsoft.com/office/drawing/2014/main" id="{C27A1421-C2BF-4424-AD01-2FD70DEDD26C}"/>
              </a:ext>
            </a:extLst>
          </p:cNvPr>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0218198" y="5174479"/>
            <a:ext cx="1188703" cy="1193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650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hidden="1">
            <a:extLst>
              <a:ext uri="{FF2B5EF4-FFF2-40B4-BE49-F238E27FC236}">
                <a16:creationId xmlns="" xmlns:a16="http://schemas.microsoft.com/office/drawing/2014/main" id="{75C53F8B-B55A-4B93-BE61-3DC9D03FB456}"/>
              </a:ext>
            </a:extLst>
          </p:cNvPr>
          <p:cNvSpPr/>
          <p:nvPr userDrawn="1">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tangle 7">
            <a:extLst>
              <a:ext uri="{FF2B5EF4-FFF2-40B4-BE49-F238E27FC236}">
                <a16:creationId xmlns="" xmlns:a16="http://schemas.microsoft.com/office/drawing/2014/main"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atin typeface="Helvetica Neue"/>
            </a:endParaRPr>
          </a:p>
        </p:txBody>
      </p:sp>
      <p:sp>
        <p:nvSpPr>
          <p:cNvPr id="5" name="Rectangle 4">
            <a:extLst>
              <a:ext uri="{FF2B5EF4-FFF2-40B4-BE49-F238E27FC236}">
                <a16:creationId xmlns="" xmlns:a16="http://schemas.microsoft.com/office/drawing/2014/main" id="{0D01183F-9BD5-47BE-B81E-E87A72A89A9D}"/>
              </a:ext>
            </a:extLst>
          </p:cNvPr>
          <p:cNvSpPr/>
          <p:nvPr userDrawn="1"/>
        </p:nvSpPr>
        <p:spPr>
          <a:xfrm>
            <a:off x="0" y="0"/>
            <a:ext cx="12192000" cy="6858000"/>
          </a:xfrm>
          <a:prstGeom prst="rect">
            <a:avLst/>
          </a:prstGeom>
          <a:solidFill>
            <a:srgbClr val="0F4D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73033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8" name="Title 1">
            <a:extLst>
              <a:ext uri="{FF2B5EF4-FFF2-40B4-BE49-F238E27FC236}">
                <a16:creationId xmlns="" xmlns:a16="http://schemas.microsoft.com/office/drawing/2014/main" id="{F81CC24B-8DEB-492F-96D6-6E7A4709BC1A}"/>
              </a:ext>
            </a:extLst>
          </p:cNvPr>
          <p:cNvSpPr txBox="1">
            <a:spLocks/>
          </p:cNvSpPr>
          <p:nvPr userDrawn="1"/>
        </p:nvSpPr>
        <p:spPr>
          <a:xfrm>
            <a:off x="0" y="6114520"/>
            <a:ext cx="12192000" cy="763600"/>
          </a:xfrm>
          <a:prstGeom prst="rect">
            <a:avLst/>
          </a:prstGeom>
          <a:solidFill>
            <a:srgbClr val="0F4D8C"/>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Roboto Regular" charset="0"/>
                <a:ea typeface="Roboto Regular" charset="0"/>
                <a:cs typeface="Roboto Regular"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defRPr/>
            </a:pPr>
            <a:endParaRPr lang="el-GR" kern="0" dirty="0">
              <a:solidFill>
                <a:srgbClr val="013476"/>
              </a:solidFill>
              <a:ea typeface="Georgia"/>
              <a:cs typeface="Georgia"/>
              <a:sym typeface="Georgia"/>
            </a:endParaRPr>
          </a:p>
        </p:txBody>
      </p:sp>
      <p:sp>
        <p:nvSpPr>
          <p:cNvPr id="17" name="Google Shape;17;p4"/>
          <p:cNvSpPr txBox="1">
            <a:spLocks noGrp="1"/>
          </p:cNvSpPr>
          <p:nvPr>
            <p:ph type="title"/>
          </p:nvPr>
        </p:nvSpPr>
        <p:spPr>
          <a:xfrm>
            <a:off x="415600" y="22938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172646"/>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522111" cy="524800"/>
          </a:xfrm>
          <a:prstGeom prst="rect">
            <a:avLst/>
          </a:prstGeom>
        </p:spPr>
        <p:txBody>
          <a:bodyPr spcFirstLastPara="1" wrap="square" lIns="91425" tIns="91425" rIns="91425" bIns="91425" anchor="ctr" anchorCtr="0">
            <a:noAutofit/>
          </a:bodyPr>
          <a:lstStyle>
            <a:lvl1pPr lvl="0">
              <a:buNone/>
              <a:defRPr sz="1000">
                <a:solidFill>
                  <a:schemeClr val="bg1"/>
                </a:solidFill>
                <a:latin typeface="Cera"/>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5" name="Straight Connector 4">
            <a:extLst>
              <a:ext uri="{FF2B5EF4-FFF2-40B4-BE49-F238E27FC236}">
                <a16:creationId xmlns="" xmlns:a16="http://schemas.microsoft.com/office/drawing/2014/main" id="{1525798F-26A0-4314-B6F8-54FBAD4D3BEC}"/>
              </a:ext>
            </a:extLst>
          </p:cNvPr>
          <p:cNvCxnSpPr/>
          <p:nvPr userDrawn="1"/>
        </p:nvCxnSpPr>
        <p:spPr>
          <a:xfrm>
            <a:off x="406722" y="1072880"/>
            <a:ext cx="11412000" cy="0"/>
          </a:xfrm>
          <a:prstGeom prst="line">
            <a:avLst/>
          </a:prstGeom>
          <a:ln w="12700">
            <a:solidFill>
              <a:srgbClr val="0F4D8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47692E37-E0AC-4DE6-BB92-5CA86A82175A}"/>
              </a:ext>
            </a:extLst>
          </p:cNvPr>
          <p:cNvPicPr>
            <a:picLocks noChangeAspect="1"/>
          </p:cNvPicPr>
          <p:nvPr userDrawn="1"/>
        </p:nvPicPr>
        <p:blipFill rotWithShape="1">
          <a:blip r:embed="rId2"/>
          <a:srcRect l="18415" t="29493" r="20459" b="26061"/>
          <a:stretch/>
        </p:blipFill>
        <p:spPr>
          <a:xfrm>
            <a:off x="406722" y="6167120"/>
            <a:ext cx="1671507" cy="683799"/>
          </a:xfrm>
          <a:prstGeom prst="rect">
            <a:avLst/>
          </a:prstGeom>
          <a:ln>
            <a:solidFill>
              <a:srgbClr val="0F4D8C"/>
            </a:solidFill>
          </a:ln>
        </p:spPr>
      </p:pic>
    </p:spTree>
    <p:extLst>
      <p:ext uri="{BB962C8B-B14F-4D97-AF65-F5344CB8AC3E}">
        <p14:creationId xmlns="" xmlns:p14="http://schemas.microsoft.com/office/powerpoint/2010/main" val="244142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type="title" preserve="1">
  <p:cSld name="1_Title Slide">
    <p:spTree>
      <p:nvGrpSpPr>
        <p:cNvPr id="1" name="Shape 12"/>
        <p:cNvGrpSpPr/>
        <p:nvPr/>
      </p:nvGrpSpPr>
      <p:grpSpPr>
        <a:xfrm>
          <a:off x="0" y="0"/>
          <a:ext cx="0" cy="0"/>
          <a:chOff x="0" y="0"/>
          <a:chExt cx="0" cy="0"/>
        </a:xfrm>
      </p:grpSpPr>
      <p:sp>
        <p:nvSpPr>
          <p:cNvPr id="13" name="Google Shape;13;p65"/>
          <p:cNvSpPr/>
          <p:nvPr/>
        </p:nvSpPr>
        <p:spPr>
          <a:xfrm rot="10800000">
            <a:off x="1123950" y="0"/>
            <a:ext cx="11068050" cy="6858000"/>
          </a:xfrm>
          <a:prstGeom prst="rtTriangle">
            <a:avLst/>
          </a:prstGeom>
          <a:solidFill>
            <a:srgbClr val="0F4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65"/>
          <p:cNvSpPr/>
          <p:nvPr/>
        </p:nvSpPr>
        <p:spPr>
          <a:xfrm>
            <a:off x="0" y="4672664"/>
            <a:ext cx="2922814" cy="218533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5" name="Google Shape;15;p65"/>
          <p:cNvSpPr txBox="1">
            <a:spLocks noGrp="1"/>
          </p:cNvSpPr>
          <p:nvPr>
            <p:ph type="ctrTitle"/>
          </p:nvPr>
        </p:nvSpPr>
        <p:spPr>
          <a:xfrm>
            <a:off x="95250" y="4313351"/>
            <a:ext cx="80962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53356"/>
              </a:buClr>
              <a:buSzPts val="6000"/>
              <a:buFont typeface="Helvetica Neue"/>
              <a:buNone/>
              <a:defRPr sz="60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5"/>
          <p:cNvSpPr txBox="1">
            <a:spLocks noGrp="1"/>
          </p:cNvSpPr>
          <p:nvPr>
            <p:ph type="subTitle" idx="1"/>
          </p:nvPr>
        </p:nvSpPr>
        <p:spPr>
          <a:xfrm>
            <a:off x="108857" y="2657588"/>
            <a:ext cx="600075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 xmlns:p14="http://schemas.microsoft.com/office/powerpoint/2010/main" val="82343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8"/>
        <p:cNvGrpSpPr/>
        <p:nvPr/>
      </p:nvGrpSpPr>
      <p:grpSpPr>
        <a:xfrm>
          <a:off x="0" y="0"/>
          <a:ext cx="0" cy="0"/>
          <a:chOff x="0" y="0"/>
          <a:chExt cx="0" cy="0"/>
        </a:xfrm>
      </p:grpSpPr>
      <p:sp>
        <p:nvSpPr>
          <p:cNvPr id="19" name="Google Shape;19;p68"/>
          <p:cNvSpPr txBox="1"/>
          <p:nvPr/>
        </p:nvSpPr>
        <p:spPr>
          <a:xfrm>
            <a:off x="0" y="6114520"/>
            <a:ext cx="12192000" cy="763600"/>
          </a:xfrm>
          <a:prstGeom prst="rect">
            <a:avLst/>
          </a:prstGeom>
          <a:solidFill>
            <a:srgbClr val="0F4D8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13476"/>
              </a:solidFill>
              <a:latin typeface="Roboto"/>
              <a:ea typeface="Roboto"/>
              <a:cs typeface="Roboto"/>
              <a:sym typeface="Roboto"/>
            </a:endParaRPr>
          </a:p>
        </p:txBody>
      </p:sp>
      <p:sp>
        <p:nvSpPr>
          <p:cNvPr id="20" name="Google Shape;20;p68"/>
          <p:cNvSpPr txBox="1">
            <a:spLocks noGrp="1"/>
          </p:cNvSpPr>
          <p:nvPr>
            <p:ph type="title"/>
          </p:nvPr>
        </p:nvSpPr>
        <p:spPr>
          <a:xfrm>
            <a:off x="415600" y="229380"/>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253356"/>
              </a:buClr>
              <a:buSzPts val="2800"/>
              <a:buFont typeface="Helvetica Neu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68"/>
          <p:cNvSpPr txBox="1">
            <a:spLocks noGrp="1"/>
          </p:cNvSpPr>
          <p:nvPr>
            <p:ph type="body" idx="1"/>
          </p:nvPr>
        </p:nvSpPr>
        <p:spPr>
          <a:xfrm>
            <a:off x="415600" y="1172646"/>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dirty="0"/>
          </a:p>
        </p:txBody>
      </p:sp>
      <p:cxnSp>
        <p:nvCxnSpPr>
          <p:cNvPr id="23" name="Google Shape;23;p68"/>
          <p:cNvCxnSpPr/>
          <p:nvPr/>
        </p:nvCxnSpPr>
        <p:spPr>
          <a:xfrm>
            <a:off x="406722" y="1072880"/>
            <a:ext cx="11412000" cy="0"/>
          </a:xfrm>
          <a:prstGeom prst="straightConnector1">
            <a:avLst/>
          </a:prstGeom>
          <a:noFill/>
          <a:ln w="12700" cap="flat" cmpd="sng">
            <a:solidFill>
              <a:srgbClr val="0F4D8C"/>
            </a:solidFill>
            <a:prstDash val="solid"/>
            <a:miter lim="800000"/>
            <a:headEnd type="none" w="sm" len="sm"/>
            <a:tailEnd type="none" w="sm" len="sm"/>
          </a:ln>
        </p:spPr>
      </p:cxnSp>
      <p:pic>
        <p:nvPicPr>
          <p:cNvPr id="8" name="Picture 7">
            <a:extLst>
              <a:ext uri="{FF2B5EF4-FFF2-40B4-BE49-F238E27FC236}">
                <a16:creationId xmlns="" xmlns:a16="http://schemas.microsoft.com/office/drawing/2014/main" id="{52B865CF-5CFB-42E1-96E7-8E38F8768AAF}"/>
              </a:ext>
            </a:extLst>
          </p:cNvPr>
          <p:cNvPicPr>
            <a:picLocks noChangeAspect="1"/>
          </p:cNvPicPr>
          <p:nvPr userDrawn="1"/>
        </p:nvPicPr>
        <p:blipFill rotWithShape="1">
          <a:blip r:embed="rId2"/>
          <a:srcRect l="18415" t="29493" r="20459" b="26061"/>
          <a:stretch/>
        </p:blipFill>
        <p:spPr>
          <a:xfrm>
            <a:off x="406722" y="6167120"/>
            <a:ext cx="1671507" cy="683799"/>
          </a:xfrm>
          <a:prstGeom prst="rect">
            <a:avLst/>
          </a:prstGeom>
          <a:ln>
            <a:solidFill>
              <a:srgbClr val="0F4D8C"/>
            </a:solidFill>
          </a:ln>
        </p:spPr>
      </p:pic>
      <p:sp>
        <p:nvSpPr>
          <p:cNvPr id="10" name="Google Shape;19;p4">
            <a:extLst>
              <a:ext uri="{FF2B5EF4-FFF2-40B4-BE49-F238E27FC236}">
                <a16:creationId xmlns="" xmlns:a16="http://schemas.microsoft.com/office/drawing/2014/main" id="{328C281D-ADEF-4E05-BD9C-2968ECFC1050}"/>
              </a:ext>
            </a:extLst>
          </p:cNvPr>
          <p:cNvSpPr txBox="1">
            <a:spLocks noGrp="1"/>
          </p:cNvSpPr>
          <p:nvPr>
            <p:ph type="sldNum" idx="12"/>
          </p:nvPr>
        </p:nvSpPr>
        <p:spPr>
          <a:xfrm>
            <a:off x="11296611" y="6217623"/>
            <a:ext cx="522111" cy="524800"/>
          </a:xfrm>
          <a:prstGeom prst="rect">
            <a:avLst/>
          </a:prstGeom>
        </p:spPr>
        <p:txBody>
          <a:bodyPr spcFirstLastPara="1" wrap="square" lIns="91425" tIns="91425" rIns="91425" bIns="91425" anchor="ctr" anchorCtr="0">
            <a:noAutofit/>
          </a:bodyPr>
          <a:lstStyle>
            <a:lvl1pPr lvl="0">
              <a:buNone/>
              <a:defRPr sz="1000">
                <a:solidFill>
                  <a:schemeClr val="bg1"/>
                </a:solidFill>
                <a:latin typeface="Cera"/>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 xmlns:p14="http://schemas.microsoft.com/office/powerpoint/2010/main" val="75775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reserve="1">
  <p:cSld name="3_Title Slide">
    <p:spTree>
      <p:nvGrpSpPr>
        <p:cNvPr id="1" name="Shape 25"/>
        <p:cNvGrpSpPr/>
        <p:nvPr/>
      </p:nvGrpSpPr>
      <p:grpSpPr>
        <a:xfrm>
          <a:off x="0" y="0"/>
          <a:ext cx="0" cy="0"/>
          <a:chOff x="0" y="0"/>
          <a:chExt cx="0" cy="0"/>
        </a:xfrm>
      </p:grpSpPr>
      <p:sp>
        <p:nvSpPr>
          <p:cNvPr id="26" name="Google Shape;26;p72"/>
          <p:cNvSpPr/>
          <p:nvPr/>
        </p:nvSpPr>
        <p:spPr>
          <a:xfrm>
            <a:off x="0" y="-2"/>
            <a:ext cx="5241953" cy="6858001"/>
          </a:xfrm>
          <a:prstGeom prst="rect">
            <a:avLst/>
          </a:prstGeom>
          <a:solidFill>
            <a:srgbClr val="0F4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72"/>
          <p:cNvSpPr/>
          <p:nvPr/>
        </p:nvSpPr>
        <p:spPr>
          <a:xfrm rot="5400000">
            <a:off x="3937635" y="1304318"/>
            <a:ext cx="6858000" cy="4249363"/>
          </a:xfrm>
          <a:prstGeom prst="rtTriangle">
            <a:avLst/>
          </a:prstGeom>
          <a:solidFill>
            <a:srgbClr val="0F4D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a:extLst>
              <a:ext uri="{FF2B5EF4-FFF2-40B4-BE49-F238E27FC236}">
                <a16:creationId xmlns="" xmlns:a16="http://schemas.microsoft.com/office/drawing/2014/main" id="{32E02A80-76BD-4B81-A9FA-666C119EF7AD}"/>
              </a:ext>
            </a:extLst>
          </p:cNvPr>
          <p:cNvPicPr>
            <a:picLocks noChangeAspect="1"/>
          </p:cNvPicPr>
          <p:nvPr userDrawn="1"/>
        </p:nvPicPr>
        <p:blipFill rotWithShape="1">
          <a:blip r:embed="rId2"/>
          <a:srcRect l="17911" t="25469" r="16670" b="22452"/>
          <a:stretch/>
        </p:blipFill>
        <p:spPr>
          <a:xfrm>
            <a:off x="271117" y="5473699"/>
            <a:ext cx="2438400" cy="1092103"/>
          </a:xfrm>
          <a:prstGeom prst="rect">
            <a:avLst/>
          </a:prstGeom>
          <a:ln>
            <a:solidFill>
              <a:srgbClr val="0F4D8C"/>
            </a:solidFill>
          </a:ln>
        </p:spPr>
      </p:pic>
    </p:spTree>
    <p:extLst>
      <p:ext uri="{BB962C8B-B14F-4D97-AF65-F5344CB8AC3E}">
        <p14:creationId xmlns="" xmlns:p14="http://schemas.microsoft.com/office/powerpoint/2010/main" val="26173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hidden="1">
            <a:extLst>
              <a:ext uri="{FF2B5EF4-FFF2-40B4-BE49-F238E27FC236}">
                <a16:creationId xmlns="" xmlns:a16="http://schemas.microsoft.com/office/drawing/2014/main" id="{F37204ED-F58C-493A-8C81-D0A25DC0C310}"/>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4994726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Cera"/>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Cera"/>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64"/>
          <p:cNvSpPr txBox="1">
            <a:spLocks noGrp="1"/>
          </p:cNvSpPr>
          <p:nvPr>
            <p:ph type="body" idx="1"/>
          </p:nvPr>
        </p:nvSpPr>
        <p:spPr>
          <a:xfrm>
            <a:off x="838200" y="1463675"/>
            <a:ext cx="10515600" cy="4351338"/>
          </a:xfrm>
          <a:prstGeom prst="rect">
            <a:avLst/>
          </a:prstGeom>
          <a:noFill/>
          <a:ln>
            <a:noFill/>
          </a:ln>
        </p:spPr>
        <p:txBody>
          <a:bodyPr spcFirstLastPara="1" wrap="square" lIns="91425" tIns="45700" rIns="91425" bIns="45700" anchor="t" anchorCtr="0">
            <a:normAutofit/>
          </a:bodyPr>
          <a:lstStyle>
            <a:lvl1pPr marL="457200" marR="0" lvl="0" indent="-29845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1pPr>
            <a:lvl2pPr marL="914400" marR="0" lvl="1"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2pPr>
            <a:lvl3pPr marL="1371600" marR="0" lvl="2"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 xmlns:p14="http://schemas.microsoft.com/office/powerpoint/2010/main" val="4275675119"/>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CB7B644-EE82-4C81-8439-5A63DB62F49F}"/>
              </a:ext>
            </a:extLst>
          </p:cNvPr>
          <p:cNvSpPr txBox="1"/>
          <p:nvPr/>
        </p:nvSpPr>
        <p:spPr>
          <a:xfrm>
            <a:off x="1552230" y="6198887"/>
            <a:ext cx="1930707" cy="463278"/>
          </a:xfrm>
          <a:prstGeom prst="rect">
            <a:avLst/>
          </a:prstGeom>
          <a:noFill/>
        </p:spPr>
        <p:txBody>
          <a:bodyPr wrap="square" lIns="0" rtlCol="0">
            <a:noAutofit/>
          </a:bodyPr>
          <a:lstStyle/>
          <a:p>
            <a:pPr lvl="0">
              <a:defRPr/>
            </a:pPr>
            <a:r>
              <a:rPr lang="en-US" sz="1600" dirty="0">
                <a:solidFill>
                  <a:prstClr val="white"/>
                </a:solidFill>
                <a:latin typeface="Cera"/>
                <a:cs typeface="Roboto Regular" charset="0"/>
              </a:rPr>
              <a:t>6 </a:t>
            </a:r>
            <a:r>
              <a:rPr lang="el-GR" sz="1600" dirty="0">
                <a:solidFill>
                  <a:prstClr val="white"/>
                </a:solidFill>
                <a:latin typeface="Cera"/>
                <a:cs typeface="Roboto Regular" charset="0"/>
              </a:rPr>
              <a:t>Απριλίου </a:t>
            </a:r>
            <a:r>
              <a:rPr lang="en-US" sz="1600" dirty="0">
                <a:solidFill>
                  <a:prstClr val="white"/>
                </a:solidFill>
                <a:latin typeface="Cera"/>
                <a:cs typeface="Roboto Regular" charset="0"/>
              </a:rPr>
              <a:t>2021 </a:t>
            </a:r>
          </a:p>
        </p:txBody>
      </p:sp>
      <p:sp>
        <p:nvSpPr>
          <p:cNvPr id="16" name="Rectangle 15">
            <a:extLst>
              <a:ext uri="{FF2B5EF4-FFF2-40B4-BE49-F238E27FC236}">
                <a16:creationId xmlns="" xmlns:a16="http://schemas.microsoft.com/office/drawing/2014/main" id="{DDA825A4-30EB-4389-9FB7-C003DF6FC314}"/>
              </a:ext>
            </a:extLst>
          </p:cNvPr>
          <p:cNvSpPr/>
          <p:nvPr/>
        </p:nvSpPr>
        <p:spPr>
          <a:xfrm>
            <a:off x="1552230" y="2080536"/>
            <a:ext cx="3447547" cy="523220"/>
          </a:xfrm>
          <a:prstGeom prst="rect">
            <a:avLst/>
          </a:prstGeom>
        </p:spPr>
        <p:txBody>
          <a:bodyPr wrap="none">
            <a:spAutoFit/>
          </a:bodyPr>
          <a:lstStyle/>
          <a:p>
            <a:pPr lvl="0">
              <a:buClr>
                <a:srgbClr val="000000"/>
              </a:buClr>
              <a:buSzPts val="3200"/>
            </a:pPr>
            <a:r>
              <a:rPr lang="en-US" sz="2800" b="1" dirty="0">
                <a:solidFill>
                  <a:srgbClr val="FFFFFF"/>
                </a:solidFill>
                <a:latin typeface="Cera"/>
                <a:ea typeface="Roboto"/>
                <a:cs typeface="Roboto"/>
                <a:sym typeface="Roboto"/>
              </a:rPr>
              <a:t>“Next Generation EU”</a:t>
            </a:r>
            <a:endParaRPr lang="en-US" sz="1200" dirty="0">
              <a:solidFill>
                <a:srgbClr val="000000"/>
              </a:solidFill>
              <a:latin typeface="Cera"/>
              <a:ea typeface="Arial"/>
              <a:cs typeface="Arial"/>
              <a:sym typeface="Arial"/>
            </a:endParaRPr>
          </a:p>
        </p:txBody>
      </p:sp>
      <p:pic>
        <p:nvPicPr>
          <p:cNvPr id="17" name="Picture 16">
            <a:extLst>
              <a:ext uri="{FF2B5EF4-FFF2-40B4-BE49-F238E27FC236}">
                <a16:creationId xmlns="" xmlns:a16="http://schemas.microsoft.com/office/drawing/2014/main" id="{ED81275F-735A-439E-90DD-A7D2D2168142}"/>
              </a:ext>
            </a:extLst>
          </p:cNvPr>
          <p:cNvPicPr>
            <a:picLocks noChangeAspect="1"/>
          </p:cNvPicPr>
          <p:nvPr/>
        </p:nvPicPr>
        <p:blipFill>
          <a:blip r:embed="rId3"/>
          <a:stretch>
            <a:fillRect/>
          </a:stretch>
        </p:blipFill>
        <p:spPr>
          <a:xfrm>
            <a:off x="7912621" y="376355"/>
            <a:ext cx="1573989" cy="1047418"/>
          </a:xfrm>
          <a:prstGeom prst="rect">
            <a:avLst/>
          </a:prstGeom>
        </p:spPr>
      </p:pic>
      <p:sp>
        <p:nvSpPr>
          <p:cNvPr id="19" name="Rectangle: Diagonal Corners Snipped 18">
            <a:extLst>
              <a:ext uri="{FF2B5EF4-FFF2-40B4-BE49-F238E27FC236}">
                <a16:creationId xmlns="" xmlns:a16="http://schemas.microsoft.com/office/drawing/2014/main" id="{6DD870DC-0D0C-451A-8156-AED55A7A8A49}"/>
              </a:ext>
            </a:extLst>
          </p:cNvPr>
          <p:cNvSpPr/>
          <p:nvPr/>
        </p:nvSpPr>
        <p:spPr>
          <a:xfrm>
            <a:off x="9619778" y="748928"/>
            <a:ext cx="2474904" cy="302272"/>
          </a:xfrm>
          <a:prstGeom prst="snip2DiagRect">
            <a:avLst/>
          </a:prstGeom>
          <a:noFill/>
          <a:ln>
            <a:noFill/>
          </a:ln>
        </p:spPr>
        <p:txBody>
          <a:bodyPr spcFirstLastPara="1" wrap="square" lIns="0" tIns="15860" rIns="111176" bIns="1586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ra"/>
                <a:sym typeface="Georgia"/>
              </a:rPr>
              <a:t>EUROPEAN UNION</a:t>
            </a:r>
            <a:endParaRPr kumimoji="0" lang="el-GR" sz="2000" b="1" i="0" u="none" strike="noStrike" kern="1200" cap="none" spc="0" normalizeH="0" baseline="0" noProof="0" dirty="0">
              <a:ln>
                <a:noFill/>
              </a:ln>
              <a:solidFill>
                <a:prstClr val="white"/>
              </a:solidFill>
              <a:effectLst/>
              <a:uLnTx/>
              <a:uFillTx/>
              <a:latin typeface="Cera"/>
              <a:sym typeface="Georgia"/>
            </a:endParaRPr>
          </a:p>
        </p:txBody>
      </p:sp>
      <p:sp>
        <p:nvSpPr>
          <p:cNvPr id="20" name="Rectangle: Diagonal Corners Snipped 19">
            <a:extLst>
              <a:ext uri="{FF2B5EF4-FFF2-40B4-BE49-F238E27FC236}">
                <a16:creationId xmlns="" xmlns:a16="http://schemas.microsoft.com/office/drawing/2014/main" id="{CAC67660-BE44-4A10-9095-4F8F771C9C48}"/>
              </a:ext>
            </a:extLst>
          </p:cNvPr>
          <p:cNvSpPr/>
          <p:nvPr/>
        </p:nvSpPr>
        <p:spPr>
          <a:xfrm>
            <a:off x="1641330" y="748928"/>
            <a:ext cx="4741771" cy="302272"/>
          </a:xfrm>
          <a:prstGeom prst="snip2DiagRect">
            <a:avLst/>
          </a:prstGeom>
          <a:solidFill>
            <a:srgbClr val="0F4D8C"/>
          </a:solidFill>
          <a:ln>
            <a:noFill/>
          </a:ln>
        </p:spPr>
        <p:txBody>
          <a:bodyPr spcFirstLastPara="1" wrap="square" lIns="0" tIns="15860" rIns="111176" bIns="1586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era"/>
                <a:ea typeface="+mn-ea"/>
                <a:cs typeface="+mn-cs"/>
                <a:sym typeface="Georgia"/>
              </a:rPr>
              <a:t>ΕΛΛΗΝΙΚΗ ΔΗΜΟΚΡΑΤΙΑ</a:t>
            </a:r>
          </a:p>
        </p:txBody>
      </p:sp>
      <p:pic>
        <p:nvPicPr>
          <p:cNvPr id="21" name="Picture 20">
            <a:extLst>
              <a:ext uri="{FF2B5EF4-FFF2-40B4-BE49-F238E27FC236}">
                <a16:creationId xmlns="" xmlns:a16="http://schemas.microsoft.com/office/drawing/2014/main" id="{543FE97F-989A-498A-AC5F-33C8BFC6CB0B}"/>
              </a:ext>
            </a:extLst>
          </p:cNvPr>
          <p:cNvPicPr>
            <a:picLocks noChangeAspect="1"/>
          </p:cNvPicPr>
          <p:nvPr/>
        </p:nvPicPr>
        <p:blipFill>
          <a:blip r:embed="rId4"/>
          <a:stretch>
            <a:fillRect/>
          </a:stretch>
        </p:blipFill>
        <p:spPr>
          <a:xfrm>
            <a:off x="303579" y="376355"/>
            <a:ext cx="1204583" cy="1204583"/>
          </a:xfrm>
          <a:prstGeom prst="rect">
            <a:avLst/>
          </a:prstGeom>
        </p:spPr>
      </p:pic>
      <p:pic>
        <p:nvPicPr>
          <p:cNvPr id="22" name="Picture 21">
            <a:extLst>
              <a:ext uri="{FF2B5EF4-FFF2-40B4-BE49-F238E27FC236}">
                <a16:creationId xmlns="" xmlns:a16="http://schemas.microsoft.com/office/drawing/2014/main" id="{7CD7BE88-DAE5-443C-A262-8586F563FB98}"/>
              </a:ext>
            </a:extLst>
          </p:cNvPr>
          <p:cNvPicPr>
            <a:picLocks noChangeAspect="1"/>
          </p:cNvPicPr>
          <p:nvPr/>
        </p:nvPicPr>
        <p:blipFill rotWithShape="1">
          <a:blip r:embed="rId5"/>
          <a:srcRect l="14089" t="23053" r="17404" b="24980"/>
          <a:stretch/>
        </p:blipFill>
        <p:spPr>
          <a:xfrm>
            <a:off x="303579" y="2670027"/>
            <a:ext cx="5871991" cy="2506042"/>
          </a:xfrm>
          <a:prstGeom prst="rect">
            <a:avLst/>
          </a:prstGeom>
        </p:spPr>
      </p:pic>
    </p:spTree>
    <p:extLst>
      <p:ext uri="{BB962C8B-B14F-4D97-AF65-F5344CB8AC3E}">
        <p14:creationId xmlns="" xmlns:p14="http://schemas.microsoft.com/office/powerpoint/2010/main" val="213717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4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sz="3400" b="1" dirty="0">
              <a:latin typeface="Cera"/>
            </a:endParaRPr>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10</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974974305"/>
              </p:ext>
            </p:extLst>
          </p:nvPr>
        </p:nvGraphicFramePr>
        <p:xfrm>
          <a:off x="546266" y="1985738"/>
          <a:ext cx="10402784" cy="4180840"/>
        </p:xfrm>
        <a:graphic>
          <a:graphicData uri="http://schemas.openxmlformats.org/drawingml/2006/table">
            <a:tbl>
              <a:tblPr>
                <a:tableStyleId>{2F97219E-47E3-4618-8DF7-FFF5EF85DE19}</a:tableStyleId>
              </a:tblPr>
              <a:tblGrid>
                <a:gridCol w="1566896">
                  <a:extLst>
                    <a:ext uri="{9D8B030D-6E8A-4147-A177-3AD203B41FA5}">
                      <a16:colId xmlns="" xmlns:a16="http://schemas.microsoft.com/office/drawing/2014/main" val="4028491833"/>
                    </a:ext>
                  </a:extLst>
                </a:gridCol>
                <a:gridCol w="1343054">
                  <a:extLst>
                    <a:ext uri="{9D8B030D-6E8A-4147-A177-3AD203B41FA5}">
                      <a16:colId xmlns="" xmlns:a16="http://schemas.microsoft.com/office/drawing/2014/main" val="2397852496"/>
                    </a:ext>
                  </a:extLst>
                </a:gridCol>
                <a:gridCol w="2332675">
                  <a:extLst>
                    <a:ext uri="{9D8B030D-6E8A-4147-A177-3AD203B41FA5}">
                      <a16:colId xmlns="" xmlns:a16="http://schemas.microsoft.com/office/drawing/2014/main" val="4023009546"/>
                    </a:ext>
                  </a:extLst>
                </a:gridCol>
                <a:gridCol w="4288351">
                  <a:extLst>
                    <a:ext uri="{9D8B030D-6E8A-4147-A177-3AD203B41FA5}">
                      <a16:colId xmlns="" xmlns:a16="http://schemas.microsoft.com/office/drawing/2014/main" val="4139343270"/>
                    </a:ext>
                  </a:extLst>
                </a:gridCol>
                <a:gridCol w="871808">
                  <a:extLst>
                    <a:ext uri="{9D8B030D-6E8A-4147-A177-3AD203B41FA5}">
                      <a16:colId xmlns="" xmlns:a16="http://schemas.microsoft.com/office/drawing/2014/main" val="1750524402"/>
                    </a:ext>
                  </a:extLst>
                </a:gridCol>
              </a:tblGrid>
              <a:tr h="3321462">
                <a:tc>
                  <a:txBody>
                    <a:bodyPr/>
                    <a:lstStyle/>
                    <a:p>
                      <a:pPr algn="l">
                        <a:spcBef>
                          <a:spcPts val="600"/>
                        </a:spcBef>
                        <a:spcAft>
                          <a:spcPts val="600"/>
                        </a:spcAft>
                      </a:pPr>
                      <a:r>
                        <a:rPr lang="el-GR" sz="1600" dirty="0">
                          <a:effectLst/>
                        </a:rPr>
                        <a:t>'</a:t>
                      </a:r>
                      <a:r>
                        <a:rPr lang="el-GR" sz="1600" dirty="0" err="1">
                          <a:effectLst/>
                        </a:rPr>
                        <a:t>Αξονας</a:t>
                      </a:r>
                      <a:r>
                        <a:rPr lang="el-GR" sz="1600" dirty="0">
                          <a:effectLst/>
                        </a:rPr>
                        <a:t> 1.2: Ενεργειακή αναβάθμιση του κτιριακού αποθέματος της χώρας και χωροταξική μεταρρύθμιση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a:effectLst/>
                        </a:rPr>
                        <a:t>Επένδυση</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rPr>
                        <a:t>ΕΞΟΙΚΟΝΟΜΩ ΕΠΙΧΕΙΡΩΝΤΑΣ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l-GR" sz="1600" b="0" i="0" kern="1200" dirty="0" smtClean="0">
                          <a:solidFill>
                            <a:schemeClr val="dk1"/>
                          </a:solidFill>
                          <a:latin typeface="Calibri"/>
                          <a:ea typeface="Calibri"/>
                          <a:cs typeface="Calibri"/>
                        </a:rPr>
                        <a:t>Ενίσχυση των ενεργειών βελτίωσης της ενεργειακής αποδοτικότητας της λειτουργίας των μικρομεσαίων επιχειρήσεων με στόχο εξοικονόμηση κατ' ελάχιστον 30%. Περιλαμβάνονται ενεργειακές αναβαθμίσεις κτιρίων, ενεργειακή αναβάθμιση παραγωγικών διαδικασιών, συστήματα ανάκτησης θερμότητας στο πλαίσιο παραγωγικών διαδικασιών, εγκατάσταση «έξυπνων» ενεργειακών συστημάτων, ηλεκτρικά οχήματα διανομής κ.λπ. Το έργο θα βοηθήσει στην ανταγωνιστικότητα των επιχειρήσεων και θα δημιουργήσει τόνωση δραστηριότητας και θέσεων εργασίας για τους </a:t>
                      </a:r>
                      <a:r>
                        <a:rPr lang="el-GR" sz="1600" b="0" i="0" kern="1200" dirty="0" err="1" smtClean="0">
                          <a:solidFill>
                            <a:schemeClr val="dk1"/>
                          </a:solidFill>
                          <a:latin typeface="Calibri"/>
                          <a:ea typeface="Calibri"/>
                          <a:cs typeface="Calibri"/>
                        </a:rPr>
                        <a:t>παρόχους</a:t>
                      </a:r>
                      <a:r>
                        <a:rPr lang="el-GR" sz="1600" b="0" i="0" kern="1200" dirty="0" smtClean="0">
                          <a:solidFill>
                            <a:schemeClr val="dk1"/>
                          </a:solidFill>
                          <a:latin typeface="Calibri"/>
                          <a:ea typeface="Calibri"/>
                          <a:cs typeface="Calibri"/>
                        </a:rPr>
                        <a:t> των εργασιών και τις σχετικές βιομηχανίες. </a:t>
                      </a:r>
                      <a:endParaRPr lang="en-US" sz="16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rPr>
                        <a:t>450</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394699886"/>
              </p:ext>
            </p:extLst>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 xmlns:a16="http://schemas.microsoft.com/office/drawing/2014/main" val="2148226613"/>
                    </a:ext>
                  </a:extLst>
                </a:gridCol>
                <a:gridCol w="1343055">
                  <a:extLst>
                    <a:ext uri="{9D8B030D-6E8A-4147-A177-3AD203B41FA5}">
                      <a16:colId xmlns="" xmlns:a16="http://schemas.microsoft.com/office/drawing/2014/main" val="3064262405"/>
                    </a:ext>
                  </a:extLst>
                </a:gridCol>
                <a:gridCol w="2332674">
                  <a:extLst>
                    <a:ext uri="{9D8B030D-6E8A-4147-A177-3AD203B41FA5}">
                      <a16:colId xmlns="" xmlns:a16="http://schemas.microsoft.com/office/drawing/2014/main" val="1105989800"/>
                    </a:ext>
                  </a:extLst>
                </a:gridCol>
                <a:gridCol w="4288350">
                  <a:extLst>
                    <a:ext uri="{9D8B030D-6E8A-4147-A177-3AD203B41FA5}">
                      <a16:colId xmlns="" xmlns:a16="http://schemas.microsoft.com/office/drawing/2014/main" val="3237085372"/>
                    </a:ext>
                  </a:extLst>
                </a:gridCol>
                <a:gridCol w="871807">
                  <a:extLst>
                    <a:ext uri="{9D8B030D-6E8A-4147-A177-3AD203B41FA5}">
                      <a16:colId xmlns="" xmlns:a16="http://schemas.microsoft.com/office/drawing/2014/main"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55000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11</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568089029"/>
              </p:ext>
            </p:extLst>
          </p:nvPr>
        </p:nvGraphicFramePr>
        <p:xfrm>
          <a:off x="546267" y="1985738"/>
          <a:ext cx="10402783" cy="4378960"/>
        </p:xfrm>
        <a:graphic>
          <a:graphicData uri="http://schemas.openxmlformats.org/drawingml/2006/table">
            <a:tbl>
              <a:tblPr>
                <a:tableStyleId>{2F97219E-47E3-4618-8DF7-FFF5EF85DE19}</a:tableStyleId>
              </a:tblPr>
              <a:tblGrid>
                <a:gridCol w="1566896">
                  <a:extLst>
                    <a:ext uri="{9D8B030D-6E8A-4147-A177-3AD203B41FA5}">
                      <a16:colId xmlns="" xmlns:a16="http://schemas.microsoft.com/office/drawing/2014/main" val="4028491833"/>
                    </a:ext>
                  </a:extLst>
                </a:gridCol>
                <a:gridCol w="1343054">
                  <a:extLst>
                    <a:ext uri="{9D8B030D-6E8A-4147-A177-3AD203B41FA5}">
                      <a16:colId xmlns="" xmlns:a16="http://schemas.microsoft.com/office/drawing/2014/main" val="2397852496"/>
                    </a:ext>
                  </a:extLst>
                </a:gridCol>
                <a:gridCol w="2332675">
                  <a:extLst>
                    <a:ext uri="{9D8B030D-6E8A-4147-A177-3AD203B41FA5}">
                      <a16:colId xmlns="" xmlns:a16="http://schemas.microsoft.com/office/drawing/2014/main" val="4023009546"/>
                    </a:ext>
                  </a:extLst>
                </a:gridCol>
                <a:gridCol w="4288350">
                  <a:extLst>
                    <a:ext uri="{9D8B030D-6E8A-4147-A177-3AD203B41FA5}">
                      <a16:colId xmlns="" xmlns:a16="http://schemas.microsoft.com/office/drawing/2014/main" val="4139343270"/>
                    </a:ext>
                  </a:extLst>
                </a:gridCol>
                <a:gridCol w="871808">
                  <a:extLst>
                    <a:ext uri="{9D8B030D-6E8A-4147-A177-3AD203B41FA5}">
                      <a16:colId xmlns="" xmlns:a16="http://schemas.microsoft.com/office/drawing/2014/main" val="1750524402"/>
                    </a:ext>
                  </a:extLst>
                </a:gridCol>
              </a:tblGrid>
              <a:tr h="3699616">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1.3: Μετάβαση σε ένα πράσινο και βιώσιμο σύστημα μεταφορών</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ΗΛΕΚΤΡΟΚΙΝΗΣΗ ΣΥΓΚΟΙΝΩΝΙΩΝ (ΦΟΡΤΙΣΤΕΣ ΠΑΝΤΟΥ, ΗΛΕΚΤΡΙΚΑ ΑΣΤΙΚΑ ΛΕΩΦΟΡΕΙΑ, ΗΛΕΚΤΡΙΚΑ ΤΑΞΙ)</a:t>
                      </a:r>
                    </a:p>
                  </a:txBody>
                  <a:tcPr marL="63500" marR="63500" marT="63500" marB="63500"/>
                </a:tc>
                <a:tc>
                  <a:txBody>
                    <a:bodyPr/>
                    <a:lstStyle/>
                    <a:p>
                      <a:r>
                        <a:rPr lang="el-GR" sz="1600" b="0" i="0" kern="1200" dirty="0" smtClean="0">
                          <a:solidFill>
                            <a:schemeClr val="dk1"/>
                          </a:solidFill>
                          <a:latin typeface="Calibri"/>
                          <a:ea typeface="Calibri"/>
                          <a:cs typeface="Calibri"/>
                        </a:rPr>
                        <a:t>Η μετάβαση στην ηλεκτροκίνηση αποτελεί στρατηγική επιλογή για την Ευρώπη και την χώρα μας για λόγους περιβάλλοντος, ανταγωνιστικότητας, μείωσης της εξάρτησης από εισαγόμενα καύσιμα και του υψηλού κόστους συντήρησης των αστικών λεωφορείων. Επιδοτείται με το πρόγραμμα αυτό η δημιουργία σταθμών φόρτισης για ηλεκτροκίνητα οχήματα σε ολόκληρη την Ελλάδα (αεροδρόμια, εθνικές οδοί, σταθμοί εξυπηρέτησης οχημάτων, πρατήρια καυσίμων κ.λπ.). Προωθείται η αντικατάσταση μέρους του στόλου των αστικών συγκοινωνιών στην Αθήνα και Θεσσαλονίκη με ηλεκτρικά λεωφορεία και επιδοτείται η αντικατάσταση των παλαιών ρυπογόνων ταξί με ηλεκτρικά. </a:t>
                      </a:r>
                      <a:endParaRPr lang="en-US" sz="16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220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 xmlns:a16="http://schemas.microsoft.com/office/drawing/2014/main" val="2148226613"/>
                    </a:ext>
                  </a:extLst>
                </a:gridCol>
                <a:gridCol w="1343055">
                  <a:extLst>
                    <a:ext uri="{9D8B030D-6E8A-4147-A177-3AD203B41FA5}">
                      <a16:colId xmlns="" xmlns:a16="http://schemas.microsoft.com/office/drawing/2014/main" val="3064262405"/>
                    </a:ext>
                  </a:extLst>
                </a:gridCol>
                <a:gridCol w="2332674">
                  <a:extLst>
                    <a:ext uri="{9D8B030D-6E8A-4147-A177-3AD203B41FA5}">
                      <a16:colId xmlns="" xmlns:a16="http://schemas.microsoft.com/office/drawing/2014/main" val="1105989800"/>
                    </a:ext>
                  </a:extLst>
                </a:gridCol>
                <a:gridCol w="4288350">
                  <a:extLst>
                    <a:ext uri="{9D8B030D-6E8A-4147-A177-3AD203B41FA5}">
                      <a16:colId xmlns="" xmlns:a16="http://schemas.microsoft.com/office/drawing/2014/main" val="3237085372"/>
                    </a:ext>
                  </a:extLst>
                </a:gridCol>
                <a:gridCol w="871807">
                  <a:extLst>
                    <a:ext uri="{9D8B030D-6E8A-4147-A177-3AD203B41FA5}">
                      <a16:colId xmlns="" xmlns:a16="http://schemas.microsoft.com/office/drawing/2014/main"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424200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12</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508220227"/>
              </p:ext>
            </p:extLst>
          </p:nvPr>
        </p:nvGraphicFramePr>
        <p:xfrm>
          <a:off x="546267" y="1985738"/>
          <a:ext cx="10402783" cy="4028440"/>
        </p:xfrm>
        <a:graphic>
          <a:graphicData uri="http://schemas.openxmlformats.org/drawingml/2006/table">
            <a:tbl>
              <a:tblPr>
                <a:tableStyleId>{2F97219E-47E3-4618-8DF7-FFF5EF85DE19}</a:tableStyleId>
              </a:tblPr>
              <a:tblGrid>
                <a:gridCol w="1566896">
                  <a:extLst>
                    <a:ext uri="{9D8B030D-6E8A-4147-A177-3AD203B41FA5}">
                      <a16:colId xmlns="" xmlns:a16="http://schemas.microsoft.com/office/drawing/2014/main" val="4028491833"/>
                    </a:ext>
                  </a:extLst>
                </a:gridCol>
                <a:gridCol w="1343054">
                  <a:extLst>
                    <a:ext uri="{9D8B030D-6E8A-4147-A177-3AD203B41FA5}">
                      <a16:colId xmlns="" xmlns:a16="http://schemas.microsoft.com/office/drawing/2014/main" val="2397852496"/>
                    </a:ext>
                  </a:extLst>
                </a:gridCol>
                <a:gridCol w="2332675">
                  <a:extLst>
                    <a:ext uri="{9D8B030D-6E8A-4147-A177-3AD203B41FA5}">
                      <a16:colId xmlns="" xmlns:a16="http://schemas.microsoft.com/office/drawing/2014/main" val="4023009546"/>
                    </a:ext>
                  </a:extLst>
                </a:gridCol>
                <a:gridCol w="4288350">
                  <a:extLst>
                    <a:ext uri="{9D8B030D-6E8A-4147-A177-3AD203B41FA5}">
                      <a16:colId xmlns="" xmlns:a16="http://schemas.microsoft.com/office/drawing/2014/main" val="4139343270"/>
                    </a:ext>
                  </a:extLst>
                </a:gridCol>
                <a:gridCol w="871808">
                  <a:extLst>
                    <a:ext uri="{9D8B030D-6E8A-4147-A177-3AD203B41FA5}">
                      <a16:colId xmlns="" xmlns:a16="http://schemas.microsoft.com/office/drawing/2014/main" val="1750524402"/>
                    </a:ext>
                  </a:extLst>
                </a:gridCol>
              </a:tblGrid>
              <a:tr h="3699616">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ΕΡΓΑ ΠΑΡΟΧΗΣ ΚΑΙ ΕΞΟΙΚΟΝΟΜΗΣΗΣ ΠΟΣΙΜΟΥ ΝΕΡΟΥ</a:t>
                      </a:r>
                    </a:p>
                  </a:txBody>
                  <a:tcPr marL="63500" marR="63500" marT="63500" marB="63500"/>
                </a:tc>
                <a:tc>
                  <a:txBody>
                    <a:bodyPr/>
                    <a:lstStyle/>
                    <a:p>
                      <a:r>
                        <a:rPr lang="el-GR" sz="1600" b="0" i="0" kern="1200" dirty="0" smtClean="0">
                          <a:solidFill>
                            <a:schemeClr val="dk1"/>
                          </a:solidFill>
                          <a:latin typeface="Calibri"/>
                          <a:ea typeface="Calibri"/>
                          <a:cs typeface="Calibri"/>
                        </a:rPr>
                        <a:t>Κατασκευή και εκσυγχρονισμός των υποδομών υδροδότησης και διαχείρισης πόσιμου νερού ώστε να βελτιωθεί η ποιότητά του και να γίνει η καλύτερη εξοικονόμηση των διαθέσιμων αποθεμάτων. Περιλαμβάνονται εδώ και εγκαταστάσεις αφαλάτωσης με συνεργασία δημόσιου ιδιωτικού τομέα (ΣΔΙΤ). Εγκατάσταση έξυπνων συστημάτων Τηλεμετρίας – Τηλεχειρισμού και τοποθέτηση έξυπνων </a:t>
                      </a:r>
                      <a:r>
                        <a:rPr lang="el-GR" sz="1600" b="0" i="0" kern="1200" dirty="0" err="1" smtClean="0">
                          <a:solidFill>
                            <a:schemeClr val="dk1"/>
                          </a:solidFill>
                          <a:latin typeface="Calibri"/>
                          <a:ea typeface="Calibri"/>
                          <a:cs typeface="Calibri"/>
                        </a:rPr>
                        <a:t>υδρομέτρων</a:t>
                      </a:r>
                      <a:r>
                        <a:rPr lang="el-GR" sz="1600" b="0" i="0" kern="1200" dirty="0" smtClean="0">
                          <a:solidFill>
                            <a:schemeClr val="dk1"/>
                          </a:solidFill>
                          <a:latin typeface="Calibri"/>
                          <a:ea typeface="Calibri"/>
                          <a:cs typeface="Calibri"/>
                        </a:rPr>
                        <a:t> με σκοπό την ορθολογική διαχείριση του πόσιμου ύδατος και την ανίχνευση των διαρροών, ώστε να αποφευχθεί η μη </a:t>
                      </a:r>
                      <a:r>
                        <a:rPr lang="el-GR" sz="1600" b="0" i="0" kern="1200" dirty="0" err="1" smtClean="0">
                          <a:solidFill>
                            <a:schemeClr val="dk1"/>
                          </a:solidFill>
                          <a:latin typeface="Calibri"/>
                          <a:ea typeface="Calibri"/>
                          <a:cs typeface="Calibri"/>
                        </a:rPr>
                        <a:t>πληρωμή–ατιμολόγητο</a:t>
                      </a:r>
                      <a:r>
                        <a:rPr lang="el-GR" sz="1600" b="0" i="0" kern="1200" dirty="0" smtClean="0">
                          <a:solidFill>
                            <a:schemeClr val="dk1"/>
                          </a:solidFill>
                          <a:latin typeface="Calibri"/>
                          <a:ea typeface="Calibri"/>
                          <a:cs typeface="Calibri"/>
                        </a:rPr>
                        <a:t> νερό-σε επίπεδο δικτύου και σε επίπεδο τελικού καταναλωτή. Πρόγραμμα «εξοικονόμησης ύδατος» για την καλύτερη διαχείριση του πόσιμου νερού. </a:t>
                      </a:r>
                      <a:endParaRPr lang="en-US" sz="1600" b="0" i="0" kern="1200" dirty="0">
                        <a:solidFill>
                          <a:schemeClr val="dk1"/>
                        </a:solidFill>
                        <a:latin typeface="Calibri"/>
                        <a:ea typeface="Calibri"/>
                        <a:cs typeface="Calibri"/>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200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 xmlns:a16="http://schemas.microsoft.com/office/drawing/2014/main" val="2148226613"/>
                    </a:ext>
                  </a:extLst>
                </a:gridCol>
                <a:gridCol w="1343055">
                  <a:extLst>
                    <a:ext uri="{9D8B030D-6E8A-4147-A177-3AD203B41FA5}">
                      <a16:colId xmlns="" xmlns:a16="http://schemas.microsoft.com/office/drawing/2014/main" val="3064262405"/>
                    </a:ext>
                  </a:extLst>
                </a:gridCol>
                <a:gridCol w="2332674">
                  <a:extLst>
                    <a:ext uri="{9D8B030D-6E8A-4147-A177-3AD203B41FA5}">
                      <a16:colId xmlns="" xmlns:a16="http://schemas.microsoft.com/office/drawing/2014/main" val="1105989800"/>
                    </a:ext>
                  </a:extLst>
                </a:gridCol>
                <a:gridCol w="4288350">
                  <a:extLst>
                    <a:ext uri="{9D8B030D-6E8A-4147-A177-3AD203B41FA5}">
                      <a16:colId xmlns="" xmlns:a16="http://schemas.microsoft.com/office/drawing/2014/main" val="3237085372"/>
                    </a:ext>
                  </a:extLst>
                </a:gridCol>
                <a:gridCol w="871807">
                  <a:extLst>
                    <a:ext uri="{9D8B030D-6E8A-4147-A177-3AD203B41FA5}">
                      <a16:colId xmlns="" xmlns:a16="http://schemas.microsoft.com/office/drawing/2014/main"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68670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p:txBody>
          <a:bodyPr/>
          <a:lstStyle/>
          <a:p>
            <a:pPr marL="152396" indent="0">
              <a:buNone/>
            </a:pPr>
            <a:endParaRPr lang="el-GR" sz="2000" dirty="0"/>
          </a:p>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13</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326443607"/>
              </p:ext>
            </p:extLst>
          </p:nvPr>
        </p:nvGraphicFramePr>
        <p:xfrm>
          <a:off x="546267" y="1985738"/>
          <a:ext cx="10402783" cy="4013200"/>
        </p:xfrm>
        <a:graphic>
          <a:graphicData uri="http://schemas.openxmlformats.org/drawingml/2006/table">
            <a:tbl>
              <a:tblPr>
                <a:tableStyleId>{2F97219E-47E3-4618-8DF7-FFF5EF85DE19}</a:tableStyleId>
              </a:tblPr>
              <a:tblGrid>
                <a:gridCol w="1566896">
                  <a:extLst>
                    <a:ext uri="{9D8B030D-6E8A-4147-A177-3AD203B41FA5}">
                      <a16:colId xmlns="" xmlns:a16="http://schemas.microsoft.com/office/drawing/2014/main" val="4028491833"/>
                    </a:ext>
                  </a:extLst>
                </a:gridCol>
                <a:gridCol w="1343054">
                  <a:extLst>
                    <a:ext uri="{9D8B030D-6E8A-4147-A177-3AD203B41FA5}">
                      <a16:colId xmlns="" xmlns:a16="http://schemas.microsoft.com/office/drawing/2014/main" val="2397852496"/>
                    </a:ext>
                  </a:extLst>
                </a:gridCol>
                <a:gridCol w="2332675">
                  <a:extLst>
                    <a:ext uri="{9D8B030D-6E8A-4147-A177-3AD203B41FA5}">
                      <a16:colId xmlns="" xmlns:a16="http://schemas.microsoft.com/office/drawing/2014/main" val="4023009546"/>
                    </a:ext>
                  </a:extLst>
                </a:gridCol>
                <a:gridCol w="4288350">
                  <a:extLst>
                    <a:ext uri="{9D8B030D-6E8A-4147-A177-3AD203B41FA5}">
                      <a16:colId xmlns="" xmlns:a16="http://schemas.microsoft.com/office/drawing/2014/main" val="4139343270"/>
                    </a:ext>
                  </a:extLst>
                </a:gridCol>
                <a:gridCol w="871808">
                  <a:extLst>
                    <a:ext uri="{9D8B030D-6E8A-4147-A177-3AD203B41FA5}">
                      <a16:colId xmlns="" xmlns:a16="http://schemas.microsoft.com/office/drawing/2014/main" val="1750524402"/>
                    </a:ext>
                  </a:extLst>
                </a:gridCol>
              </a:tblGrid>
              <a:tr h="3699616">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2.3: Ψηφιακός μετασχηματισμός των επιχειρήσεων</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ΜΙΚΡΟΜΕΣΑΙΩΝ ΕΠΙΧΕΙΡΗΣΕΩΝ</a:t>
                      </a:r>
                    </a:p>
                  </a:txBody>
                  <a:tcPr marL="63500" marR="63500" marT="63500" marB="63500"/>
                </a:tc>
                <a:tc>
                  <a:txBody>
                    <a:bodyPr/>
                    <a:lstStyle/>
                    <a:p>
                      <a:r>
                        <a:rPr lang="el-GR" sz="1800" b="0" i="0" kern="1200" dirty="0" smtClean="0">
                          <a:solidFill>
                            <a:schemeClr val="dk1"/>
                          </a:solidFill>
                          <a:latin typeface="Calibri"/>
                          <a:ea typeface="Calibri"/>
                          <a:cs typeface="Calibri"/>
                        </a:rPr>
                        <a:t>Ενισχύεται με επιδοτήσεις ο ψηφιακός μετασχηματισμός των μικρομεσαίων επιχειρήσεων ώστε να βελτιώσουν την λειτουργία τους και την ανταγωνιστικότητα τους ενσωματώνοντας νέες τεχνολογίες ηλεκτρονικών πληρωμών, εργασίας από απόσταση, ψηφιακού γραφείου (διαχείριση εγγράφων, έργων κ.λπ.), </a:t>
                      </a:r>
                      <a:r>
                        <a:rPr lang="el-GR" sz="1800" b="0" i="0" kern="1200" dirty="0" err="1" smtClean="0">
                          <a:solidFill>
                            <a:schemeClr val="dk1"/>
                          </a:solidFill>
                          <a:latin typeface="Calibri"/>
                          <a:ea typeface="Calibri"/>
                          <a:cs typeface="Calibri"/>
                        </a:rPr>
                        <a:t>digital</a:t>
                      </a:r>
                      <a:r>
                        <a:rPr lang="el-GR" sz="1800" b="0" i="0" kern="1200" dirty="0" smtClean="0">
                          <a:solidFill>
                            <a:schemeClr val="dk1"/>
                          </a:solidFill>
                          <a:latin typeface="Calibri"/>
                          <a:ea typeface="Calibri"/>
                          <a:cs typeface="Calibri"/>
                        </a:rPr>
                        <a:t> </a:t>
                      </a:r>
                      <a:r>
                        <a:rPr lang="el-GR" sz="1800" b="0" i="0" kern="1200" dirty="0" err="1" smtClean="0">
                          <a:solidFill>
                            <a:schemeClr val="dk1"/>
                          </a:solidFill>
                          <a:latin typeface="Calibri"/>
                          <a:ea typeface="Calibri"/>
                          <a:cs typeface="Calibri"/>
                        </a:rPr>
                        <a:t>marketplace</a:t>
                      </a:r>
                      <a:r>
                        <a:rPr lang="el-GR" sz="1800" b="0" i="0" kern="1200" dirty="0" smtClean="0">
                          <a:solidFill>
                            <a:schemeClr val="dk1"/>
                          </a:solidFill>
                          <a:latin typeface="Calibri"/>
                          <a:ea typeface="Calibri"/>
                          <a:cs typeface="Calibri"/>
                        </a:rPr>
                        <a:t>, </a:t>
                      </a:r>
                      <a:r>
                        <a:rPr lang="el-GR" sz="1800" b="0" i="0" kern="1200" dirty="0" err="1" smtClean="0">
                          <a:solidFill>
                            <a:schemeClr val="dk1"/>
                          </a:solidFill>
                          <a:latin typeface="Calibri"/>
                          <a:ea typeface="Calibri"/>
                          <a:cs typeface="Calibri"/>
                        </a:rPr>
                        <a:t>κυβερνοασφάλειας</a:t>
                      </a:r>
                      <a:r>
                        <a:rPr lang="el-GR" sz="1800" b="0" i="0" kern="1200" dirty="0" smtClean="0">
                          <a:solidFill>
                            <a:schemeClr val="dk1"/>
                          </a:solidFill>
                          <a:latin typeface="Calibri"/>
                          <a:ea typeface="Calibri"/>
                          <a:cs typeface="Calibri"/>
                        </a:rPr>
                        <a:t> κ.λπ. με κριτήρια διασποράς της ενίσχυσης και έμφαση στην κάλυψη και των μικρότερων επιχειρήσεων.</a:t>
                      </a:r>
                      <a:endParaRPr lang="en-US" sz="18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375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561812"/>
          <a:ext cx="10402783" cy="442468"/>
        </p:xfrm>
        <a:graphic>
          <a:graphicData uri="http://schemas.openxmlformats.org/drawingml/2006/table">
            <a:tbl>
              <a:tblPr>
                <a:tableStyleId>{2F97219E-47E3-4618-8DF7-FFF5EF85DE19}</a:tableStyleId>
              </a:tblPr>
              <a:tblGrid>
                <a:gridCol w="1566897">
                  <a:extLst>
                    <a:ext uri="{9D8B030D-6E8A-4147-A177-3AD203B41FA5}">
                      <a16:colId xmlns="" xmlns:a16="http://schemas.microsoft.com/office/drawing/2014/main" val="2148226613"/>
                    </a:ext>
                  </a:extLst>
                </a:gridCol>
                <a:gridCol w="1343055">
                  <a:extLst>
                    <a:ext uri="{9D8B030D-6E8A-4147-A177-3AD203B41FA5}">
                      <a16:colId xmlns="" xmlns:a16="http://schemas.microsoft.com/office/drawing/2014/main" val="3064262405"/>
                    </a:ext>
                  </a:extLst>
                </a:gridCol>
                <a:gridCol w="2332674">
                  <a:extLst>
                    <a:ext uri="{9D8B030D-6E8A-4147-A177-3AD203B41FA5}">
                      <a16:colId xmlns="" xmlns:a16="http://schemas.microsoft.com/office/drawing/2014/main" val="1105989800"/>
                    </a:ext>
                  </a:extLst>
                </a:gridCol>
                <a:gridCol w="4288350">
                  <a:extLst>
                    <a:ext uri="{9D8B030D-6E8A-4147-A177-3AD203B41FA5}">
                      <a16:colId xmlns="" xmlns:a16="http://schemas.microsoft.com/office/drawing/2014/main" val="3237085372"/>
                    </a:ext>
                  </a:extLst>
                </a:gridCol>
                <a:gridCol w="871807">
                  <a:extLst>
                    <a:ext uri="{9D8B030D-6E8A-4147-A177-3AD203B41FA5}">
                      <a16:colId xmlns="" xmlns:a16="http://schemas.microsoft.com/office/drawing/2014/main" val="661199388"/>
                    </a:ext>
                  </a:extLst>
                </a:gridCol>
              </a:tblGrid>
              <a:tr h="291973">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85732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14</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867518504"/>
              </p:ext>
            </p:extLst>
          </p:nvPr>
        </p:nvGraphicFramePr>
        <p:xfrm>
          <a:off x="546267" y="1739589"/>
          <a:ext cx="11230132" cy="4013200"/>
        </p:xfrm>
        <a:graphic>
          <a:graphicData uri="http://schemas.openxmlformats.org/drawingml/2006/table">
            <a:tbl>
              <a:tblPr>
                <a:tableStyleId>{2F97219E-47E3-4618-8DF7-FFF5EF85DE19}</a:tableStyleId>
              </a:tblPr>
              <a:tblGrid>
                <a:gridCol w="1691514">
                  <a:extLst>
                    <a:ext uri="{9D8B030D-6E8A-4147-A177-3AD203B41FA5}">
                      <a16:colId xmlns="" xmlns:a16="http://schemas.microsoft.com/office/drawing/2014/main" val="4028491833"/>
                    </a:ext>
                  </a:extLst>
                </a:gridCol>
                <a:gridCol w="1449869">
                  <a:extLst>
                    <a:ext uri="{9D8B030D-6E8A-4147-A177-3AD203B41FA5}">
                      <a16:colId xmlns="" xmlns:a16="http://schemas.microsoft.com/office/drawing/2014/main" val="2397852496"/>
                    </a:ext>
                  </a:extLst>
                </a:gridCol>
                <a:gridCol w="2518196">
                  <a:extLst>
                    <a:ext uri="{9D8B030D-6E8A-4147-A177-3AD203B41FA5}">
                      <a16:colId xmlns="" xmlns:a16="http://schemas.microsoft.com/office/drawing/2014/main" val="4023009546"/>
                    </a:ext>
                  </a:extLst>
                </a:gridCol>
                <a:gridCol w="4629409">
                  <a:extLst>
                    <a:ext uri="{9D8B030D-6E8A-4147-A177-3AD203B41FA5}">
                      <a16:colId xmlns="" xmlns:a16="http://schemas.microsoft.com/office/drawing/2014/main" val="4139343270"/>
                    </a:ext>
                  </a:extLst>
                </a:gridCol>
                <a:gridCol w="941144">
                  <a:extLst>
                    <a:ext uri="{9D8B030D-6E8A-4147-A177-3AD203B41FA5}">
                      <a16:colId xmlns="" xmlns:a16="http://schemas.microsoft.com/office/drawing/2014/main" val="1750524402"/>
                    </a:ext>
                  </a:extLst>
                </a:gridCol>
              </a:tblGrid>
              <a:tr h="3945765">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ΤΟΥΡΙΣΤΙΚΗ ΑΝΑΠΤΥΞΗ</a:t>
                      </a:r>
                    </a:p>
                  </a:txBody>
                  <a:tcPr marL="63500" marR="63500" marT="63500" marB="63500"/>
                </a:tc>
                <a:tc>
                  <a:txBody>
                    <a:bodyPr/>
                    <a:lstStyle/>
                    <a:p>
                      <a:r>
                        <a:rPr lang="el-GR" sz="1800" b="0" i="0" kern="1200" dirty="0" smtClean="0">
                          <a:solidFill>
                            <a:schemeClr val="dk1"/>
                          </a:solidFill>
                          <a:latin typeface="Calibri"/>
                          <a:ea typeface="Calibri"/>
                          <a:cs typeface="Calibri"/>
                        </a:rPr>
                        <a:t>Επένδυση στην ανάπτυξη και στην διαφοροποίηση του τουριστικού προϊόντος με παρεμβάσεις για τον Ορεινό τουρισμό, τον Τουρισμό Υγείας και Ευεξίας (αξιοποίηση Ιαματικών πηγών), τον Αγροτουρισμό και την Γαστρονομία, την αναβάθμιση των τουριστικών λιμανιών, τον Καταδυτικό τουρισμό, την προσβασιμότητα στις παραλίες. Στόχοι η βελτίωση της ποιότητας του τουριστικού προϊόντος, η βελτίωση της απόδοσης των υφιστάμενων τουριστικών επενδύσεων και η διεύρυνση της τουριστικής περιόδου.</a:t>
                      </a:r>
                      <a:endParaRPr lang="en-US" sz="18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260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3407482366"/>
              </p:ext>
            </p:extLst>
          </p:nvPr>
        </p:nvGraphicFramePr>
        <p:xfrm>
          <a:off x="546267" y="1108962"/>
          <a:ext cx="11230132" cy="630627"/>
        </p:xfrm>
        <a:graphic>
          <a:graphicData uri="http://schemas.openxmlformats.org/drawingml/2006/table">
            <a:tbl>
              <a:tblPr>
                <a:tableStyleId>{2F97219E-47E3-4618-8DF7-FFF5EF85DE19}</a:tableStyleId>
              </a:tblPr>
              <a:tblGrid>
                <a:gridCol w="1691515">
                  <a:extLst>
                    <a:ext uri="{9D8B030D-6E8A-4147-A177-3AD203B41FA5}">
                      <a16:colId xmlns="" xmlns:a16="http://schemas.microsoft.com/office/drawing/2014/main" val="2148226613"/>
                    </a:ext>
                  </a:extLst>
                </a:gridCol>
                <a:gridCol w="1449870">
                  <a:extLst>
                    <a:ext uri="{9D8B030D-6E8A-4147-A177-3AD203B41FA5}">
                      <a16:colId xmlns="" xmlns:a16="http://schemas.microsoft.com/office/drawing/2014/main" val="3064262405"/>
                    </a:ext>
                  </a:extLst>
                </a:gridCol>
                <a:gridCol w="2518195">
                  <a:extLst>
                    <a:ext uri="{9D8B030D-6E8A-4147-A177-3AD203B41FA5}">
                      <a16:colId xmlns="" xmlns:a16="http://schemas.microsoft.com/office/drawing/2014/main" val="1105989800"/>
                    </a:ext>
                  </a:extLst>
                </a:gridCol>
                <a:gridCol w="4629409">
                  <a:extLst>
                    <a:ext uri="{9D8B030D-6E8A-4147-A177-3AD203B41FA5}">
                      <a16:colId xmlns="" xmlns:a16="http://schemas.microsoft.com/office/drawing/2014/main" val="3237085372"/>
                    </a:ext>
                  </a:extLst>
                </a:gridCol>
                <a:gridCol w="941143">
                  <a:extLst>
                    <a:ext uri="{9D8B030D-6E8A-4147-A177-3AD203B41FA5}">
                      <a16:colId xmlns="" xmlns:a16="http://schemas.microsoft.com/office/drawing/2014/main" val="661199388"/>
                    </a:ext>
                  </a:extLst>
                </a:gridCol>
              </a:tblGrid>
              <a:tr h="630627">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Είδος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64990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15</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298939826"/>
              </p:ext>
            </p:extLst>
          </p:nvPr>
        </p:nvGraphicFramePr>
        <p:xfrm>
          <a:off x="546267" y="1788165"/>
          <a:ext cx="11230132" cy="3813939"/>
        </p:xfrm>
        <a:graphic>
          <a:graphicData uri="http://schemas.openxmlformats.org/drawingml/2006/table">
            <a:tbl>
              <a:tblPr>
                <a:tableStyleId>{2F97219E-47E3-4618-8DF7-FFF5EF85DE19}</a:tableStyleId>
              </a:tblPr>
              <a:tblGrid>
                <a:gridCol w="1691514">
                  <a:extLst>
                    <a:ext uri="{9D8B030D-6E8A-4147-A177-3AD203B41FA5}">
                      <a16:colId xmlns="" xmlns:a16="http://schemas.microsoft.com/office/drawing/2014/main" val="4028491833"/>
                    </a:ext>
                  </a:extLst>
                </a:gridCol>
                <a:gridCol w="1449869">
                  <a:extLst>
                    <a:ext uri="{9D8B030D-6E8A-4147-A177-3AD203B41FA5}">
                      <a16:colId xmlns="" xmlns:a16="http://schemas.microsoft.com/office/drawing/2014/main" val="2397852496"/>
                    </a:ext>
                  </a:extLst>
                </a:gridCol>
                <a:gridCol w="2518196">
                  <a:extLst>
                    <a:ext uri="{9D8B030D-6E8A-4147-A177-3AD203B41FA5}">
                      <a16:colId xmlns="" xmlns:a16="http://schemas.microsoft.com/office/drawing/2014/main" val="4023009546"/>
                    </a:ext>
                  </a:extLst>
                </a:gridCol>
                <a:gridCol w="4629409">
                  <a:extLst>
                    <a:ext uri="{9D8B030D-6E8A-4147-A177-3AD203B41FA5}">
                      <a16:colId xmlns="" xmlns:a16="http://schemas.microsoft.com/office/drawing/2014/main" val="4139343270"/>
                    </a:ext>
                  </a:extLst>
                </a:gridCol>
                <a:gridCol w="941144">
                  <a:extLst>
                    <a:ext uri="{9D8B030D-6E8A-4147-A177-3AD203B41FA5}">
                      <a16:colId xmlns="" xmlns:a16="http://schemas.microsoft.com/office/drawing/2014/main" val="1750524402"/>
                    </a:ext>
                  </a:extLst>
                </a:gridCol>
              </a:tblGrid>
              <a:tr h="3813939">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ΕΞΥΠΝΗ ΜΕΤΑΠΟΙΗΣΗ</a:t>
                      </a:r>
                    </a:p>
                  </a:txBody>
                  <a:tcPr marL="63500" marR="63500" marT="63500" marB="63500"/>
                </a:tc>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l-GR" sz="1800" b="0" i="0" kern="1200" dirty="0" smtClean="0">
                          <a:solidFill>
                            <a:schemeClr val="dk1"/>
                          </a:solidFill>
                          <a:latin typeface="Calibri"/>
                          <a:ea typeface="Calibri"/>
                          <a:cs typeface="Calibri"/>
                        </a:rPr>
                        <a:t>Επιτάχυνση της αναβάθμισης του παραγωγικού εξοπλισμού και των υποδομών των μεταποιητικών μικρομεσαίων επιχειρήσεων με οικονομική ενίσχυση των σχετικών επενδύσεων σε συστήματα έξυπνης μεταποίησης και τεχνητής νοημοσύνης. Στόχος η βελτίωση της παραγωγικότητας και της ανταγωνιστικότητας της μεταποίησης και η ενίσχυση ποιοτικών θέσεων εργασίας. Προβλέπεται συγχρηματοδότηση μέχρι 50%.</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75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2058929014"/>
              </p:ext>
            </p:extLst>
          </p:nvPr>
        </p:nvGraphicFramePr>
        <p:xfrm>
          <a:off x="546267" y="1172646"/>
          <a:ext cx="11230132" cy="573027"/>
        </p:xfrm>
        <a:graphic>
          <a:graphicData uri="http://schemas.openxmlformats.org/drawingml/2006/table">
            <a:tbl>
              <a:tblPr>
                <a:tableStyleId>{2F97219E-47E3-4618-8DF7-FFF5EF85DE19}</a:tableStyleId>
              </a:tblPr>
              <a:tblGrid>
                <a:gridCol w="1691515">
                  <a:extLst>
                    <a:ext uri="{9D8B030D-6E8A-4147-A177-3AD203B41FA5}">
                      <a16:colId xmlns="" xmlns:a16="http://schemas.microsoft.com/office/drawing/2014/main" val="2148226613"/>
                    </a:ext>
                  </a:extLst>
                </a:gridCol>
                <a:gridCol w="1449870">
                  <a:extLst>
                    <a:ext uri="{9D8B030D-6E8A-4147-A177-3AD203B41FA5}">
                      <a16:colId xmlns="" xmlns:a16="http://schemas.microsoft.com/office/drawing/2014/main" val="3064262405"/>
                    </a:ext>
                  </a:extLst>
                </a:gridCol>
                <a:gridCol w="2518195">
                  <a:extLst>
                    <a:ext uri="{9D8B030D-6E8A-4147-A177-3AD203B41FA5}">
                      <a16:colId xmlns="" xmlns:a16="http://schemas.microsoft.com/office/drawing/2014/main" val="1105989800"/>
                    </a:ext>
                  </a:extLst>
                </a:gridCol>
                <a:gridCol w="4629409">
                  <a:extLst>
                    <a:ext uri="{9D8B030D-6E8A-4147-A177-3AD203B41FA5}">
                      <a16:colId xmlns="" xmlns:a16="http://schemas.microsoft.com/office/drawing/2014/main" val="3237085372"/>
                    </a:ext>
                  </a:extLst>
                </a:gridCol>
                <a:gridCol w="941143">
                  <a:extLst>
                    <a:ext uri="{9D8B030D-6E8A-4147-A177-3AD203B41FA5}">
                      <a16:colId xmlns="" xmlns:a16="http://schemas.microsoft.com/office/drawing/2014/main" val="661199388"/>
                    </a:ext>
                  </a:extLst>
                </a:gridCol>
              </a:tblGrid>
              <a:tr h="573027">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Είδος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34574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r>
              <a:rPr lang="el-GR" sz="3200" b="1" dirty="0">
                <a:solidFill>
                  <a:srgbClr val="0F4D8C"/>
                </a:solidFill>
                <a:latin typeface="Cera"/>
                <a:ea typeface="Roboto" panose="020B0604020202020204" charset="0"/>
                <a:cs typeface="Calibri"/>
                <a:sym typeface="Calibri"/>
              </a:rPr>
              <a:t>Ενδεικτικά προγράμματα επιδοτήσεων ΜΜΕ στο Ελλάδα 2.0</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16</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495570437"/>
              </p:ext>
            </p:extLst>
          </p:nvPr>
        </p:nvGraphicFramePr>
        <p:xfrm>
          <a:off x="546267" y="1697122"/>
          <a:ext cx="10402783" cy="4958080"/>
        </p:xfrm>
        <a:graphic>
          <a:graphicData uri="http://schemas.openxmlformats.org/drawingml/2006/table">
            <a:tbl>
              <a:tblPr>
                <a:tableStyleId>{2F97219E-47E3-4618-8DF7-FFF5EF85DE19}</a:tableStyleId>
              </a:tblPr>
              <a:tblGrid>
                <a:gridCol w="1566896">
                  <a:extLst>
                    <a:ext uri="{9D8B030D-6E8A-4147-A177-3AD203B41FA5}">
                      <a16:colId xmlns="" xmlns:a16="http://schemas.microsoft.com/office/drawing/2014/main" val="4028491833"/>
                    </a:ext>
                  </a:extLst>
                </a:gridCol>
                <a:gridCol w="1343054">
                  <a:extLst>
                    <a:ext uri="{9D8B030D-6E8A-4147-A177-3AD203B41FA5}">
                      <a16:colId xmlns="" xmlns:a16="http://schemas.microsoft.com/office/drawing/2014/main" val="2397852496"/>
                    </a:ext>
                  </a:extLst>
                </a:gridCol>
                <a:gridCol w="2332675">
                  <a:extLst>
                    <a:ext uri="{9D8B030D-6E8A-4147-A177-3AD203B41FA5}">
                      <a16:colId xmlns="" xmlns:a16="http://schemas.microsoft.com/office/drawing/2014/main" val="4023009546"/>
                    </a:ext>
                  </a:extLst>
                </a:gridCol>
                <a:gridCol w="4288350">
                  <a:extLst>
                    <a:ext uri="{9D8B030D-6E8A-4147-A177-3AD203B41FA5}">
                      <a16:colId xmlns="" xmlns:a16="http://schemas.microsoft.com/office/drawing/2014/main" val="4139343270"/>
                    </a:ext>
                  </a:extLst>
                </a:gridCol>
                <a:gridCol w="871808">
                  <a:extLst>
                    <a:ext uri="{9D8B030D-6E8A-4147-A177-3AD203B41FA5}">
                      <a16:colId xmlns="" xmlns:a16="http://schemas.microsoft.com/office/drawing/2014/main" val="1750524402"/>
                    </a:ext>
                  </a:extLst>
                </a:gridCol>
              </a:tblGrid>
              <a:tr h="4394920">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a:t>
                      </a:r>
                      <a:r>
                        <a:rPr lang="el-GR" sz="14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4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4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ΜΕΤΑΣΧΗΜΑΤΙΣΜΟΣ ΣΤΟΝ ΓΕΩΡΓΙΚΟ ΤΟΜΕΑ</a:t>
                      </a:r>
                    </a:p>
                  </a:txBody>
                  <a:tcPr marL="63500" marR="63500" marT="63500" marB="63500"/>
                </a:tc>
                <a:tc>
                  <a:txBody>
                    <a:bodyPr/>
                    <a:lstStyle/>
                    <a:p>
                      <a:r>
                        <a:rPr lang="el-GR" sz="1400" b="0" i="0" kern="1200" dirty="0" smtClean="0">
                          <a:solidFill>
                            <a:schemeClr val="dk1"/>
                          </a:solidFill>
                          <a:latin typeface="Calibri"/>
                          <a:ea typeface="Calibri"/>
                          <a:cs typeface="Calibri"/>
                        </a:rPr>
                        <a:t>Προώθηση προγραμμάτων οικονομικής ενίσχυσης του </a:t>
                      </a:r>
                      <a:r>
                        <a:rPr lang="el-GR" sz="1400" b="0" i="0" kern="1200" dirty="0" err="1" smtClean="0">
                          <a:solidFill>
                            <a:schemeClr val="dk1"/>
                          </a:solidFill>
                          <a:latin typeface="Calibri"/>
                          <a:ea typeface="Calibri"/>
                          <a:cs typeface="Calibri"/>
                        </a:rPr>
                        <a:t>αγροτοδιατροφικού</a:t>
                      </a:r>
                      <a:r>
                        <a:rPr lang="el-GR" sz="1400" b="0" i="0" kern="1200" dirty="0" smtClean="0">
                          <a:solidFill>
                            <a:schemeClr val="dk1"/>
                          </a:solidFill>
                          <a:latin typeface="Calibri"/>
                          <a:ea typeface="Calibri"/>
                          <a:cs typeface="Calibri"/>
                        </a:rPr>
                        <a:t> τομέα  για την πραγματοποίηση επενδύσεων με προσανατολισμό την πράσινη γεωργία και την γεωργία ακριβείας, έμφαση στην συγχρηματοδότηση (μέσος όρος συγχρηματοδότησης 50%) και πρόταξη των συνεργασιών τόσο οριζόντιων (σε επίπεδο πρωτογενούς τομέα), όσο και κάθετων που αφορούν </a:t>
                      </a:r>
                      <a:r>
                        <a:rPr lang="el-GR" sz="1400" b="0" i="0" kern="1200" dirty="0" err="1" smtClean="0">
                          <a:solidFill>
                            <a:schemeClr val="dk1"/>
                          </a:solidFill>
                          <a:latin typeface="Calibri"/>
                          <a:ea typeface="Calibri"/>
                          <a:cs typeface="Calibri"/>
                        </a:rPr>
                        <a:t>cluster</a:t>
                      </a:r>
                      <a:r>
                        <a:rPr lang="el-GR" sz="1400" b="0" i="0" kern="1200" dirty="0" smtClean="0">
                          <a:solidFill>
                            <a:schemeClr val="dk1"/>
                          </a:solidFill>
                          <a:latin typeface="Calibri"/>
                          <a:ea typeface="Calibri"/>
                          <a:cs typeface="Calibri"/>
                        </a:rPr>
                        <a:t> που μπορούν να συνδυάζουν επιχειρήσεις και συνεργατικά σχήματα του πρωτογενή, δευτερογενή και τριτογενή τομέα με στόχο την καινοτομία και την εξωστρέφεια. Περιλαμβάνεται εδώ και η </a:t>
                      </a:r>
                      <a:r>
                        <a:rPr lang="el-GR" sz="1400" b="0" i="0" kern="1200" dirty="0" err="1" smtClean="0">
                          <a:solidFill>
                            <a:schemeClr val="dk1"/>
                          </a:solidFill>
                          <a:latin typeface="Calibri"/>
                          <a:ea typeface="Calibri"/>
                          <a:cs typeface="Calibri"/>
                        </a:rPr>
                        <a:t>συμβολαιακή</a:t>
                      </a:r>
                      <a:r>
                        <a:rPr lang="el-GR" sz="1400" b="0" i="0" kern="1200" dirty="0" smtClean="0">
                          <a:solidFill>
                            <a:schemeClr val="dk1"/>
                          </a:solidFill>
                          <a:latin typeface="Calibri"/>
                          <a:ea typeface="Calibri"/>
                          <a:cs typeface="Calibri"/>
                        </a:rPr>
                        <a:t> γεωργία. Τα προγράμματα αφορούν μεταξύ άλλων την καινοτομία και την οικολογική επεξεργασία γεωργικών προϊόντων, τον εκσυγχρονισμό του πρωτογενούς τομέα, την αναδιάρθρωση καλλιεργειών και την γενετική βελτίωση ζώων. Η επένδυση στοχεύει στην αύξηση της ποιότητας και της προστιθέμενης αξίας των προϊόντων, στην αύξηση της γεωργικής και κτηνοτροφικής παραγωγής και στην αύξηση των εξαγωγών. </a:t>
                      </a:r>
                      <a:endParaRPr lang="en-US" sz="1400" b="0" i="0" kern="1200" dirty="0" smtClean="0">
                        <a:solidFill>
                          <a:schemeClr val="dk1"/>
                        </a:solidFill>
                        <a:latin typeface="Calibri"/>
                        <a:ea typeface="Calibri"/>
                        <a:cs typeface="Calibri"/>
                      </a:endParaRPr>
                    </a:p>
                    <a:p>
                      <a:r>
                        <a:rPr lang="el-GR" sz="1800" b="0" i="0" kern="1200" dirty="0" smtClean="0">
                          <a:solidFill>
                            <a:schemeClr val="dk1"/>
                          </a:solidFill>
                          <a:latin typeface="Calibri"/>
                          <a:ea typeface="Calibri"/>
                          <a:cs typeface="Calibri"/>
                        </a:rPr>
                        <a:t> </a:t>
                      </a:r>
                      <a:endParaRPr lang="en-US" sz="1800" b="0" i="0" kern="1200" dirty="0" smtClean="0">
                        <a:solidFill>
                          <a:schemeClr val="dk1"/>
                        </a:solidFill>
                        <a:latin typeface="Calibri"/>
                        <a:ea typeface="Calibri"/>
                        <a:cs typeface="Calibri"/>
                      </a:endParaRPr>
                    </a:p>
                    <a:p>
                      <a:pPr algn="just">
                        <a:spcBef>
                          <a:spcPts val="600"/>
                        </a:spcBef>
                        <a:spcAft>
                          <a:spcPts val="600"/>
                        </a:spcAft>
                      </a:pPr>
                      <a:endParaRPr lang="el-GR"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520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1961255518"/>
              </p:ext>
            </p:extLst>
          </p:nvPr>
        </p:nvGraphicFramePr>
        <p:xfrm>
          <a:off x="546267" y="1130154"/>
          <a:ext cx="10402783" cy="520516"/>
        </p:xfrm>
        <a:graphic>
          <a:graphicData uri="http://schemas.openxmlformats.org/drawingml/2006/table">
            <a:tbl>
              <a:tblPr>
                <a:tableStyleId>{2F97219E-47E3-4618-8DF7-FFF5EF85DE19}</a:tableStyleId>
              </a:tblPr>
              <a:tblGrid>
                <a:gridCol w="1526367">
                  <a:extLst>
                    <a:ext uri="{9D8B030D-6E8A-4147-A177-3AD203B41FA5}">
                      <a16:colId xmlns="" xmlns:a16="http://schemas.microsoft.com/office/drawing/2014/main" val="2148226613"/>
                    </a:ext>
                  </a:extLst>
                </a:gridCol>
                <a:gridCol w="1349216">
                  <a:extLst>
                    <a:ext uri="{9D8B030D-6E8A-4147-A177-3AD203B41FA5}">
                      <a16:colId xmlns="" xmlns:a16="http://schemas.microsoft.com/office/drawing/2014/main" val="3064262405"/>
                    </a:ext>
                  </a:extLst>
                </a:gridCol>
                <a:gridCol w="2343374">
                  <a:extLst>
                    <a:ext uri="{9D8B030D-6E8A-4147-A177-3AD203B41FA5}">
                      <a16:colId xmlns="" xmlns:a16="http://schemas.microsoft.com/office/drawing/2014/main" val="1105989800"/>
                    </a:ext>
                  </a:extLst>
                </a:gridCol>
                <a:gridCol w="4308020">
                  <a:extLst>
                    <a:ext uri="{9D8B030D-6E8A-4147-A177-3AD203B41FA5}">
                      <a16:colId xmlns="" xmlns:a16="http://schemas.microsoft.com/office/drawing/2014/main" val="3237085372"/>
                    </a:ext>
                  </a:extLst>
                </a:gridCol>
                <a:gridCol w="875806">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72187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17</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366963917"/>
              </p:ext>
            </p:extLst>
          </p:nvPr>
        </p:nvGraphicFramePr>
        <p:xfrm>
          <a:off x="546267" y="1697122"/>
          <a:ext cx="11360800" cy="4394920"/>
        </p:xfrm>
        <a:graphic>
          <a:graphicData uri="http://schemas.openxmlformats.org/drawingml/2006/table">
            <a:tbl>
              <a:tblPr>
                <a:tableStyleId>{2F97219E-47E3-4618-8DF7-FFF5EF85DE19}</a:tableStyleId>
              </a:tblPr>
              <a:tblGrid>
                <a:gridCol w="1711195">
                  <a:extLst>
                    <a:ext uri="{9D8B030D-6E8A-4147-A177-3AD203B41FA5}">
                      <a16:colId xmlns="" xmlns:a16="http://schemas.microsoft.com/office/drawing/2014/main" val="4028491833"/>
                    </a:ext>
                  </a:extLst>
                </a:gridCol>
                <a:gridCol w="1466739">
                  <a:extLst>
                    <a:ext uri="{9D8B030D-6E8A-4147-A177-3AD203B41FA5}">
                      <a16:colId xmlns="" xmlns:a16="http://schemas.microsoft.com/office/drawing/2014/main" val="2397852496"/>
                    </a:ext>
                  </a:extLst>
                </a:gridCol>
                <a:gridCol w="2547497">
                  <a:extLst>
                    <a:ext uri="{9D8B030D-6E8A-4147-A177-3AD203B41FA5}">
                      <a16:colId xmlns="" xmlns:a16="http://schemas.microsoft.com/office/drawing/2014/main" val="4023009546"/>
                    </a:ext>
                  </a:extLst>
                </a:gridCol>
                <a:gridCol w="4683274">
                  <a:extLst>
                    <a:ext uri="{9D8B030D-6E8A-4147-A177-3AD203B41FA5}">
                      <a16:colId xmlns="" xmlns:a16="http://schemas.microsoft.com/office/drawing/2014/main" val="4139343270"/>
                    </a:ext>
                  </a:extLst>
                </a:gridCol>
                <a:gridCol w="952095">
                  <a:extLst>
                    <a:ext uri="{9D8B030D-6E8A-4147-A177-3AD203B41FA5}">
                      <a16:colId xmlns="" xmlns:a16="http://schemas.microsoft.com/office/drawing/2014/main" val="1750524402"/>
                    </a:ext>
                  </a:extLst>
                </a:gridCol>
              </a:tblGrid>
              <a:tr h="4394920">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ΑΝΑΚΑΙΝΙΣΕΙΣ ΚΑΙ ΕΚΣΥΓΧΡΟΝΙΣΜΟΣ ΝΟΣΟΚΟΜΕΙΩΝ ΣΕ ΟΛΟΚΛΗΡΗ ΤΗΝ ΕΛΛΑΔΑ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Ολοκληρωμένη παρέμβαση εκσυγχρονισμού των υλικοτεχνικών υποδομών των νοσοκομείων σε ολόκληρη την Ελλάδα με ανακαίνιση κτιρίων και προμήθεια νέου </a:t>
                      </a:r>
                      <a:r>
                        <a:rPr lang="el-GR" sz="1800" dirty="0" err="1">
                          <a:effectLst/>
                          <a:latin typeface="Calibri" panose="020F0502020204030204" pitchFamily="34" charset="0"/>
                          <a:ea typeface="Calibri" panose="020F0502020204030204" pitchFamily="34" charset="0"/>
                          <a:cs typeface="Calibri" panose="020F0502020204030204" pitchFamily="34" charset="0"/>
                        </a:rPr>
                        <a:t>ιατροτεχνολογικού</a:t>
                      </a:r>
                      <a:r>
                        <a:rPr lang="el-GR" sz="1800" dirty="0">
                          <a:effectLst/>
                          <a:latin typeface="Calibri" panose="020F0502020204030204" pitchFamily="34" charset="0"/>
                          <a:ea typeface="Calibri" panose="020F0502020204030204" pitchFamily="34" charset="0"/>
                          <a:cs typeface="Calibri" panose="020F0502020204030204" pitchFamily="34" charset="0"/>
                        </a:rPr>
                        <a:t> εξοπλισμού. Παρέχονται έτσι στο ιατρικό και νοσηλευτικό προσωπικό του Εθνικού Συστήματος Υγείας τα κρίσιμα εργαλεία για την βελτίωση της ποιότητας και θεραπευτικής αποτελεσματικότητας των παρεχόμενων υπηρεσιών.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317</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4159734870"/>
              </p:ext>
            </p:extLst>
          </p:nvPr>
        </p:nvGraphicFramePr>
        <p:xfrm>
          <a:off x="546267" y="1130154"/>
          <a:ext cx="11272454" cy="520516"/>
        </p:xfrm>
        <a:graphic>
          <a:graphicData uri="http://schemas.openxmlformats.org/drawingml/2006/table">
            <a:tbl>
              <a:tblPr>
                <a:tableStyleId>{2F97219E-47E3-4618-8DF7-FFF5EF85DE19}</a:tableStyleId>
              </a:tblPr>
              <a:tblGrid>
                <a:gridCol w="1653971">
                  <a:extLst>
                    <a:ext uri="{9D8B030D-6E8A-4147-A177-3AD203B41FA5}">
                      <a16:colId xmlns="" xmlns:a16="http://schemas.microsoft.com/office/drawing/2014/main" val="2148226613"/>
                    </a:ext>
                  </a:extLst>
                </a:gridCol>
                <a:gridCol w="1462010">
                  <a:extLst>
                    <a:ext uri="{9D8B030D-6E8A-4147-A177-3AD203B41FA5}">
                      <a16:colId xmlns="" xmlns:a16="http://schemas.microsoft.com/office/drawing/2014/main" val="3064262405"/>
                    </a:ext>
                  </a:extLst>
                </a:gridCol>
                <a:gridCol w="2539280">
                  <a:extLst>
                    <a:ext uri="{9D8B030D-6E8A-4147-A177-3AD203B41FA5}">
                      <a16:colId xmlns="" xmlns:a16="http://schemas.microsoft.com/office/drawing/2014/main" val="1105989800"/>
                    </a:ext>
                  </a:extLst>
                </a:gridCol>
                <a:gridCol w="4668170">
                  <a:extLst>
                    <a:ext uri="{9D8B030D-6E8A-4147-A177-3AD203B41FA5}">
                      <a16:colId xmlns="" xmlns:a16="http://schemas.microsoft.com/office/drawing/2014/main" val="3237085372"/>
                    </a:ext>
                  </a:extLst>
                </a:gridCol>
                <a:gridCol w="949023">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49188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18</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49912370"/>
              </p:ext>
            </p:extLst>
          </p:nvPr>
        </p:nvGraphicFramePr>
        <p:xfrm>
          <a:off x="546267" y="1697122"/>
          <a:ext cx="11360800" cy="4394920"/>
        </p:xfrm>
        <a:graphic>
          <a:graphicData uri="http://schemas.openxmlformats.org/drawingml/2006/table">
            <a:tbl>
              <a:tblPr>
                <a:tableStyleId>{2F97219E-47E3-4618-8DF7-FFF5EF85DE19}</a:tableStyleId>
              </a:tblPr>
              <a:tblGrid>
                <a:gridCol w="1711195">
                  <a:extLst>
                    <a:ext uri="{9D8B030D-6E8A-4147-A177-3AD203B41FA5}">
                      <a16:colId xmlns="" xmlns:a16="http://schemas.microsoft.com/office/drawing/2014/main" val="4028491833"/>
                    </a:ext>
                  </a:extLst>
                </a:gridCol>
                <a:gridCol w="1466739">
                  <a:extLst>
                    <a:ext uri="{9D8B030D-6E8A-4147-A177-3AD203B41FA5}">
                      <a16:colId xmlns="" xmlns:a16="http://schemas.microsoft.com/office/drawing/2014/main" val="2397852496"/>
                    </a:ext>
                  </a:extLst>
                </a:gridCol>
                <a:gridCol w="2547497">
                  <a:extLst>
                    <a:ext uri="{9D8B030D-6E8A-4147-A177-3AD203B41FA5}">
                      <a16:colId xmlns="" xmlns:a16="http://schemas.microsoft.com/office/drawing/2014/main" val="4023009546"/>
                    </a:ext>
                  </a:extLst>
                </a:gridCol>
                <a:gridCol w="4683274">
                  <a:extLst>
                    <a:ext uri="{9D8B030D-6E8A-4147-A177-3AD203B41FA5}">
                      <a16:colId xmlns="" xmlns:a16="http://schemas.microsoft.com/office/drawing/2014/main" val="4139343270"/>
                    </a:ext>
                  </a:extLst>
                </a:gridCol>
                <a:gridCol w="952095">
                  <a:extLst>
                    <a:ext uri="{9D8B030D-6E8A-4147-A177-3AD203B41FA5}">
                      <a16:colId xmlns="" xmlns:a16="http://schemas.microsoft.com/office/drawing/2014/main" val="1750524402"/>
                    </a:ext>
                  </a:extLst>
                </a:gridCol>
              </a:tblGrid>
              <a:tr h="4394920">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ΜΕΤΑΡΡΥΘΜΙΣΗ ΤΗΣ ΠΡΩΤΟΒΑΘΜΙΑΣ ΥΓΕΙΟΝΟΜΙΚΗΣ ΠΕΡΙΘΑΛΨΗΣ</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Αναβάθμιση των υποδομών και του </a:t>
                      </a:r>
                      <a:r>
                        <a:rPr lang="el-GR" sz="1600" dirty="0" err="1">
                          <a:effectLst/>
                          <a:latin typeface="Calibri" panose="020F0502020204030204" pitchFamily="34" charset="0"/>
                          <a:ea typeface="Calibri" panose="020F0502020204030204" pitchFamily="34" charset="0"/>
                          <a:cs typeface="Calibri" panose="020F0502020204030204" pitchFamily="34" charset="0"/>
                        </a:rPr>
                        <a:t>ιατροτεχνολογικού</a:t>
                      </a:r>
                      <a:r>
                        <a:rPr lang="el-GR" sz="1600" dirty="0">
                          <a:effectLst/>
                          <a:latin typeface="Calibri" panose="020F0502020204030204" pitchFamily="34" charset="0"/>
                          <a:ea typeface="Calibri" panose="020F0502020204030204" pitchFamily="34" charset="0"/>
                          <a:cs typeface="Calibri" panose="020F0502020204030204" pitchFamily="34" charset="0"/>
                        </a:rPr>
                        <a:t> εξοπλισμού των κέντρων υγείας και αναδιοργάνωση της δομής τους με επανεκπαίδευση του προσωπικού ώστε να δράσουν αποτελεσματικά σαν φροντίδα πρώτης γραμμής, σε στενή αλληλεπίδραση με τη δευτεροβάθμια περίθαλψη (ιδίως σε ό,τι αφορά στην προσφυγή σε νοσοκομειακή φροντίδα - </a:t>
                      </a:r>
                      <a:r>
                        <a:rPr lang="el-GR" sz="1600" dirty="0" err="1">
                          <a:effectLst/>
                          <a:latin typeface="Calibri" panose="020F0502020204030204" pitchFamily="34" charset="0"/>
                          <a:ea typeface="Calibri" panose="020F0502020204030204" pitchFamily="34" charset="0"/>
                          <a:cs typeface="Calibri" panose="020F0502020204030204" pitchFamily="34" charset="0"/>
                        </a:rPr>
                        <a:t>gatekeeping</a:t>
                      </a:r>
                      <a:r>
                        <a:rPr lang="el-GR" sz="1600" dirty="0">
                          <a:effectLst/>
                          <a:latin typeface="Calibri" panose="020F0502020204030204" pitchFamily="34" charset="0"/>
                          <a:ea typeface="Calibri" panose="020F0502020204030204" pitchFamily="34" charset="0"/>
                          <a:cs typeface="Calibri" panose="020F0502020204030204" pitchFamily="34" charset="0"/>
                        </a:rPr>
                        <a:t>). Παράλληλα στον σχεδιασμό δίνεται έμφαση στην φροντίδα χρόνιων νοσημάτων και την παρηγορητική φροντίδα. Το έργο θα οδηγήσει σε βελτίωση των υπηρεσιών υγείας προς τους πολίτες και θα υποστηρίξει την αρχή ισότιμης πρόσβασης σε υπηρεσίες υγείας και την κοινωνική συνοχή.</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273</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130154"/>
          <a:ext cx="11272454" cy="520516"/>
        </p:xfrm>
        <a:graphic>
          <a:graphicData uri="http://schemas.openxmlformats.org/drawingml/2006/table">
            <a:tbl>
              <a:tblPr>
                <a:tableStyleId>{2F97219E-47E3-4618-8DF7-FFF5EF85DE19}</a:tableStyleId>
              </a:tblPr>
              <a:tblGrid>
                <a:gridCol w="1653971">
                  <a:extLst>
                    <a:ext uri="{9D8B030D-6E8A-4147-A177-3AD203B41FA5}">
                      <a16:colId xmlns="" xmlns:a16="http://schemas.microsoft.com/office/drawing/2014/main" val="2148226613"/>
                    </a:ext>
                  </a:extLst>
                </a:gridCol>
                <a:gridCol w="1462010">
                  <a:extLst>
                    <a:ext uri="{9D8B030D-6E8A-4147-A177-3AD203B41FA5}">
                      <a16:colId xmlns="" xmlns:a16="http://schemas.microsoft.com/office/drawing/2014/main" val="3064262405"/>
                    </a:ext>
                  </a:extLst>
                </a:gridCol>
                <a:gridCol w="2539280">
                  <a:extLst>
                    <a:ext uri="{9D8B030D-6E8A-4147-A177-3AD203B41FA5}">
                      <a16:colId xmlns="" xmlns:a16="http://schemas.microsoft.com/office/drawing/2014/main" val="1105989800"/>
                    </a:ext>
                  </a:extLst>
                </a:gridCol>
                <a:gridCol w="4668170">
                  <a:extLst>
                    <a:ext uri="{9D8B030D-6E8A-4147-A177-3AD203B41FA5}">
                      <a16:colId xmlns="" xmlns:a16="http://schemas.microsoft.com/office/drawing/2014/main" val="3237085372"/>
                    </a:ext>
                  </a:extLst>
                </a:gridCol>
                <a:gridCol w="949023">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77717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19</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169819186"/>
              </p:ext>
            </p:extLst>
          </p:nvPr>
        </p:nvGraphicFramePr>
        <p:xfrm>
          <a:off x="546267" y="1697122"/>
          <a:ext cx="11360800" cy="4406795"/>
        </p:xfrm>
        <a:graphic>
          <a:graphicData uri="http://schemas.openxmlformats.org/drawingml/2006/table">
            <a:tbl>
              <a:tblPr>
                <a:tableStyleId>{2F97219E-47E3-4618-8DF7-FFF5EF85DE19}</a:tableStyleId>
              </a:tblPr>
              <a:tblGrid>
                <a:gridCol w="1711195">
                  <a:extLst>
                    <a:ext uri="{9D8B030D-6E8A-4147-A177-3AD203B41FA5}">
                      <a16:colId xmlns="" xmlns:a16="http://schemas.microsoft.com/office/drawing/2014/main" val="4028491833"/>
                    </a:ext>
                  </a:extLst>
                </a:gridCol>
                <a:gridCol w="1466739">
                  <a:extLst>
                    <a:ext uri="{9D8B030D-6E8A-4147-A177-3AD203B41FA5}">
                      <a16:colId xmlns="" xmlns:a16="http://schemas.microsoft.com/office/drawing/2014/main" val="2397852496"/>
                    </a:ext>
                  </a:extLst>
                </a:gridCol>
                <a:gridCol w="2547497">
                  <a:extLst>
                    <a:ext uri="{9D8B030D-6E8A-4147-A177-3AD203B41FA5}">
                      <a16:colId xmlns="" xmlns:a16="http://schemas.microsoft.com/office/drawing/2014/main" val="4023009546"/>
                    </a:ext>
                  </a:extLst>
                </a:gridCol>
                <a:gridCol w="4683274">
                  <a:extLst>
                    <a:ext uri="{9D8B030D-6E8A-4147-A177-3AD203B41FA5}">
                      <a16:colId xmlns="" xmlns:a16="http://schemas.microsoft.com/office/drawing/2014/main" val="4139343270"/>
                    </a:ext>
                  </a:extLst>
                </a:gridCol>
                <a:gridCol w="952095">
                  <a:extLst>
                    <a:ext uri="{9D8B030D-6E8A-4147-A177-3AD203B41FA5}">
                      <a16:colId xmlns="" xmlns:a16="http://schemas.microsoft.com/office/drawing/2014/main" val="1750524402"/>
                    </a:ext>
                  </a:extLst>
                </a:gridCol>
              </a:tblGrid>
              <a:tr h="4406795">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'Αξονας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ΥΛΟΠΟΙΗΣΗ ΕΘΝΙΚΟΥ ΠΡΟΓΡΑΜΜΑΤΟΣ ΠΡΟΛΗΨΗΣ ΤΗΣ ΔΗΜΟΣΙΑΣ ΥΓΕΙΑΣ «ΣΠΥΡΟΣ ΔΟΞΙΑΔΗΣ»</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Αναβαθμίζεται η ποιότητα ζωής του πληθυσμού με τη δημιουργία ενός ευρύτατου συστήματος πρόληψης, πρωτοβάθμιας, δευτερογενούς και τριτοβάθμιας. Το πρόγραμμα περιλαμβάνει ενδεικτικά: Εθνικό πρόγραμμα για την προώθηση της σωματικής άσκησης και της υγιεινής διατροφής. Εθνικό πρόγραμμα εμβολιασμού. Υλοποίηση του Εθνικού Προγράμματος </a:t>
                      </a:r>
                      <a:r>
                        <a:rPr lang="el-GR" sz="1600" dirty="0" err="1">
                          <a:effectLst/>
                          <a:latin typeface="Calibri" panose="020F0502020204030204" pitchFamily="34" charset="0"/>
                          <a:ea typeface="Calibri" panose="020F0502020204030204" pitchFamily="34" charset="0"/>
                          <a:cs typeface="Calibri" panose="020F0502020204030204" pitchFamily="34" charset="0"/>
                        </a:rPr>
                        <a:t>Screening</a:t>
                      </a:r>
                      <a:r>
                        <a:rPr lang="el-GR" sz="1600" dirty="0">
                          <a:effectLst/>
                          <a:latin typeface="Calibri" panose="020F0502020204030204" pitchFamily="34" charset="0"/>
                          <a:ea typeface="Calibri" panose="020F0502020204030204" pitchFamily="34" charset="0"/>
                          <a:cs typeface="Calibri" panose="020F0502020204030204" pitchFamily="34" charset="0"/>
                        </a:rPr>
                        <a:t> - εισαγωγή προληπτικών διαγνωστικών εξετάσεων για καρκίνο του μαστού. Εθνικό Πρόγραμμα Προληπτικού Ελέγχου νεογνών. Εθνικό Πρόγραμμα Ψυχοκοινωνικής Ένταξης και Αποκατάστασης για άτομα με σοβαρά ψυχοκοινωνικά προβλήματα κα. Στόχος του προγράμματος η μείωση των παραγόντων κινδύνου για τη δημόσια υγεία και η (έμμεση) ανακούφιση του νοσοκομειακού μας συστήματος.</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254</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767044000"/>
              </p:ext>
            </p:extLst>
          </p:nvPr>
        </p:nvGraphicFramePr>
        <p:xfrm>
          <a:off x="546267" y="1130154"/>
          <a:ext cx="11230132" cy="520516"/>
        </p:xfrm>
        <a:graphic>
          <a:graphicData uri="http://schemas.openxmlformats.org/drawingml/2006/table">
            <a:tbl>
              <a:tblPr>
                <a:tableStyleId>{2F97219E-47E3-4618-8DF7-FFF5EF85DE19}</a:tableStyleId>
              </a:tblPr>
              <a:tblGrid>
                <a:gridCol w="1647761">
                  <a:extLst>
                    <a:ext uri="{9D8B030D-6E8A-4147-A177-3AD203B41FA5}">
                      <a16:colId xmlns="" xmlns:a16="http://schemas.microsoft.com/office/drawing/2014/main" val="2148226613"/>
                    </a:ext>
                  </a:extLst>
                </a:gridCol>
                <a:gridCol w="1456521">
                  <a:extLst>
                    <a:ext uri="{9D8B030D-6E8A-4147-A177-3AD203B41FA5}">
                      <a16:colId xmlns="" xmlns:a16="http://schemas.microsoft.com/office/drawing/2014/main" val="3064262405"/>
                    </a:ext>
                  </a:extLst>
                </a:gridCol>
                <a:gridCol w="2529746">
                  <a:extLst>
                    <a:ext uri="{9D8B030D-6E8A-4147-A177-3AD203B41FA5}">
                      <a16:colId xmlns="" xmlns:a16="http://schemas.microsoft.com/office/drawing/2014/main" val="1105989800"/>
                    </a:ext>
                  </a:extLst>
                </a:gridCol>
                <a:gridCol w="4650644">
                  <a:extLst>
                    <a:ext uri="{9D8B030D-6E8A-4147-A177-3AD203B41FA5}">
                      <a16:colId xmlns="" xmlns:a16="http://schemas.microsoft.com/office/drawing/2014/main" val="3237085372"/>
                    </a:ext>
                  </a:extLst>
                </a:gridCol>
                <a:gridCol w="945460">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55104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6" name="Title 1">
            <a:extLst>
              <a:ext uri="{FF2B5EF4-FFF2-40B4-BE49-F238E27FC236}">
                <a16:creationId xmlns="" xmlns:a16="http://schemas.microsoft.com/office/drawing/2014/main" id="{8504332B-C04A-4C1E-8344-B68F54CA61FB}"/>
              </a:ext>
            </a:extLst>
          </p:cNvPr>
          <p:cNvSpPr>
            <a:spLocks noGrp="1"/>
          </p:cNvSpPr>
          <p:nvPr>
            <p:ph type="title"/>
          </p:nvPr>
        </p:nvSpPr>
        <p:spPr>
          <a:xfrm>
            <a:off x="383048" y="294622"/>
            <a:ext cx="11808952" cy="763600"/>
          </a:xfrm>
        </p:spPr>
        <p:txBody>
          <a:bodyPr/>
          <a:lstStyle/>
          <a:p>
            <a:pPr lvl="0">
              <a:lnSpc>
                <a:spcPct val="100000"/>
              </a:lnSpc>
              <a:buClr>
                <a:srgbClr val="000000"/>
              </a:buClr>
            </a:pPr>
            <a:r>
              <a:rPr lang="el-GR" sz="3600" b="1" dirty="0">
                <a:solidFill>
                  <a:srgbClr val="0F4D8C"/>
                </a:solidFill>
                <a:latin typeface="Cera"/>
                <a:ea typeface="Roboto" panose="020B0604020202020204" charset="0"/>
                <a:cs typeface="Calibri"/>
                <a:sym typeface="Calibri"/>
              </a:rPr>
              <a:t>Επί δεκαετίες αντί για σύγκλιση, απόκλιση</a:t>
            </a: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Η Ελλάδα αποκλίνει από την υπόλοιπη Ε.Ε. για πάνω από μία δεκαετία (1981 – 2019) και ακόμη περισσότερο την τελευταία δεκαετία.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Την περίοδο 1981-2019, ο μέσος ετήσιος ρυθμός αύξησης του κατά κεφαλήν πραγματικού ΑΕΠ ήταν κατά μέσο όρο μόλις 0,6%</a:t>
            </a:r>
            <a:r>
              <a:rPr lang="en-US" sz="2400" b="1" dirty="0">
                <a:solidFill>
                  <a:srgbClr val="0F4D8C"/>
                </a:solidFill>
                <a:latin typeface="Cera"/>
                <a:ea typeface="Roboto" panose="020B0604020202020204" charset="0"/>
                <a:cs typeface="Calibri"/>
                <a:sym typeface="Calibri"/>
              </a:rPr>
              <a:t>.</a:t>
            </a: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Σε όρους πραγματικού κατά κεφαλήν ΑΕΠ, το 2019 η Ελλάδα υπολειπόταν του μέσου όρου της ευρωζώνης κατά 43,2%. </a:t>
            </a:r>
            <a:r>
              <a:rPr lang="en-US" sz="2400" b="1" dirty="0">
                <a:solidFill>
                  <a:srgbClr val="0F4D8C"/>
                </a:solidFill>
                <a:latin typeface="Cera"/>
                <a:ea typeface="Roboto" panose="020B0604020202020204" charset="0"/>
                <a:cs typeface="Calibri"/>
                <a:sym typeface="Calibri"/>
              </a:rPr>
              <a:t/>
            </a:r>
            <a:br>
              <a:rPr lang="en-US" sz="2400" b="1" dirty="0">
                <a:solidFill>
                  <a:srgbClr val="0F4D8C"/>
                </a:solidFill>
                <a:latin typeface="Cera"/>
                <a:ea typeface="Roboto" panose="020B0604020202020204" charset="0"/>
                <a:cs typeface="Calibri"/>
                <a:sym typeface="Calibri"/>
              </a:rPr>
            </a:br>
            <a:r>
              <a:rPr lang="en-US" sz="2400" b="1" dirty="0">
                <a:solidFill>
                  <a:srgbClr val="0F4D8C"/>
                </a:solidFill>
                <a:latin typeface="Cera"/>
                <a:ea typeface="Roboto" panose="020B0604020202020204" charset="0"/>
                <a:cs typeface="Calibri"/>
                <a:sym typeface="Calibri"/>
              </a:rPr>
              <a:t/>
            </a:r>
            <a:br>
              <a:rPr lang="en-US" sz="2400" b="1" dirty="0">
                <a:solidFill>
                  <a:srgbClr val="0F4D8C"/>
                </a:solidFill>
                <a:latin typeface="Cera"/>
                <a:ea typeface="Roboto" panose="020B0604020202020204" charset="0"/>
                <a:cs typeface="Calibri"/>
                <a:sym typeface="Calibri"/>
              </a:rPr>
            </a:br>
            <a:r>
              <a:rPr lang="el-GR" sz="2400" b="1" dirty="0">
                <a:solidFill>
                  <a:srgbClr val="0F4D8C"/>
                </a:solidFill>
                <a:latin typeface="Cera"/>
                <a:ea typeface="Roboto" panose="020B0604020202020204" charset="0"/>
                <a:cs typeface="Calibri"/>
                <a:sym typeface="Calibri"/>
              </a:rPr>
              <a:t>Ο κύριος λόγος της απόκλισης είναι το επενδυτικό κενό/έλλειμμα</a:t>
            </a:r>
            <a:r>
              <a:rPr lang="en-US" sz="2400" b="1" dirty="0">
                <a:solidFill>
                  <a:srgbClr val="0F4D8C"/>
                </a:solidFill>
                <a:latin typeface="Cera"/>
                <a:ea typeface="Roboto" panose="020B0604020202020204" charset="0"/>
                <a:cs typeface="Calibri"/>
                <a:sym typeface="Calibri"/>
              </a:rPr>
              <a:t> </a:t>
            </a:r>
            <a:r>
              <a:rPr lang="el-GR" sz="2400" b="1" dirty="0">
                <a:solidFill>
                  <a:srgbClr val="0F4D8C"/>
                </a:solidFill>
                <a:latin typeface="Cera"/>
                <a:ea typeface="Roboto" panose="020B0604020202020204" charset="0"/>
                <a:cs typeface="Calibri"/>
                <a:sym typeface="Calibri"/>
              </a:rPr>
              <a:t>επενδύσεων. </a:t>
            </a:r>
            <a:br>
              <a:rPr lang="el-GR" sz="24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endParaRPr lang="el-GR" sz="3000" b="1" dirty="0">
              <a:solidFill>
                <a:srgbClr val="0F4D8C"/>
              </a:solidFill>
              <a:latin typeface="Cera"/>
              <a:ea typeface="Roboto" panose="020B0604020202020204" charset="0"/>
              <a:cs typeface="Calibri"/>
              <a:sym typeface="Calibri"/>
            </a:endParaRPr>
          </a:p>
        </p:txBody>
      </p:sp>
      <p:sp>
        <p:nvSpPr>
          <p:cNvPr id="2" name="Slide Number Placeholder 1">
            <a:extLst>
              <a:ext uri="{FF2B5EF4-FFF2-40B4-BE49-F238E27FC236}">
                <a16:creationId xmlns="" xmlns:a16="http://schemas.microsoft.com/office/drawing/2014/main" id="{4D5897F0-E220-4073-9650-78F6DE0BFD04}"/>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 xmlns:p14="http://schemas.microsoft.com/office/powerpoint/2010/main" val="284171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20</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441885276"/>
              </p:ext>
            </p:extLst>
          </p:nvPr>
        </p:nvGraphicFramePr>
        <p:xfrm>
          <a:off x="546267" y="1697122"/>
          <a:ext cx="11230132" cy="4406795"/>
        </p:xfrm>
        <a:graphic>
          <a:graphicData uri="http://schemas.openxmlformats.org/drawingml/2006/table">
            <a:tbl>
              <a:tblPr>
                <a:tableStyleId>{2F97219E-47E3-4618-8DF7-FFF5EF85DE19}</a:tableStyleId>
              </a:tblPr>
              <a:tblGrid>
                <a:gridCol w="1691514">
                  <a:extLst>
                    <a:ext uri="{9D8B030D-6E8A-4147-A177-3AD203B41FA5}">
                      <a16:colId xmlns="" xmlns:a16="http://schemas.microsoft.com/office/drawing/2014/main" val="4028491833"/>
                    </a:ext>
                  </a:extLst>
                </a:gridCol>
                <a:gridCol w="1449869">
                  <a:extLst>
                    <a:ext uri="{9D8B030D-6E8A-4147-A177-3AD203B41FA5}">
                      <a16:colId xmlns="" xmlns:a16="http://schemas.microsoft.com/office/drawing/2014/main" val="2397852496"/>
                    </a:ext>
                  </a:extLst>
                </a:gridCol>
                <a:gridCol w="2518196">
                  <a:extLst>
                    <a:ext uri="{9D8B030D-6E8A-4147-A177-3AD203B41FA5}">
                      <a16:colId xmlns="" xmlns:a16="http://schemas.microsoft.com/office/drawing/2014/main" val="4023009546"/>
                    </a:ext>
                  </a:extLst>
                </a:gridCol>
                <a:gridCol w="4629409">
                  <a:extLst>
                    <a:ext uri="{9D8B030D-6E8A-4147-A177-3AD203B41FA5}">
                      <a16:colId xmlns="" xmlns:a16="http://schemas.microsoft.com/office/drawing/2014/main" val="4139343270"/>
                    </a:ext>
                  </a:extLst>
                </a:gridCol>
                <a:gridCol w="941144">
                  <a:extLst>
                    <a:ext uri="{9D8B030D-6E8A-4147-A177-3AD203B41FA5}">
                      <a16:colId xmlns="" xmlns:a16="http://schemas.microsoft.com/office/drawing/2014/main" val="1750524402"/>
                    </a:ext>
                  </a:extLst>
                </a:gridCol>
              </a:tblGrid>
              <a:tr h="4406795">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ΤΟΥ ΤΟΜΕΑ ΤΗΣ ΥΓΕΙΑΣ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Ψηφιακός Μετασχηματισμός του Συστήματος Υγείας που περιλαμβάνει μεταξύ άλλων: α) ανάπτυξη  Εθνικού Ηλεκτρονικού  Φακέλου Υγείας του Πολίτη β) βελτίωση της ψηφιακής ετοιμότητας των Νοσοκομείων με έμφαση την ανάπτυξη κλινικών πληροφοριακών συστημάτων και την τροφοδότηση του Εθνικού Ηλεκτρονικού Φακέλου Υγείας γ)  πρόγραμμα ψηφιακού μετασχηματισμού για την διαχείριση του καρκίνου και δ) ενίσχυση δράσεων τηλεϊατρικής.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278</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636741416"/>
              </p:ext>
            </p:extLst>
          </p:nvPr>
        </p:nvGraphicFramePr>
        <p:xfrm>
          <a:off x="546267" y="1130154"/>
          <a:ext cx="11230131" cy="520516"/>
        </p:xfrm>
        <a:graphic>
          <a:graphicData uri="http://schemas.openxmlformats.org/drawingml/2006/table">
            <a:tbl>
              <a:tblPr>
                <a:tableStyleId>{2F97219E-47E3-4618-8DF7-FFF5EF85DE19}</a:tableStyleId>
              </a:tblPr>
              <a:tblGrid>
                <a:gridCol w="1647761">
                  <a:extLst>
                    <a:ext uri="{9D8B030D-6E8A-4147-A177-3AD203B41FA5}">
                      <a16:colId xmlns="" xmlns:a16="http://schemas.microsoft.com/office/drawing/2014/main" val="2148226613"/>
                    </a:ext>
                  </a:extLst>
                </a:gridCol>
                <a:gridCol w="1456521">
                  <a:extLst>
                    <a:ext uri="{9D8B030D-6E8A-4147-A177-3AD203B41FA5}">
                      <a16:colId xmlns="" xmlns:a16="http://schemas.microsoft.com/office/drawing/2014/main" val="3064262405"/>
                    </a:ext>
                  </a:extLst>
                </a:gridCol>
                <a:gridCol w="2529746">
                  <a:extLst>
                    <a:ext uri="{9D8B030D-6E8A-4147-A177-3AD203B41FA5}">
                      <a16:colId xmlns="" xmlns:a16="http://schemas.microsoft.com/office/drawing/2014/main" val="1105989800"/>
                    </a:ext>
                  </a:extLst>
                </a:gridCol>
                <a:gridCol w="4650643">
                  <a:extLst>
                    <a:ext uri="{9D8B030D-6E8A-4147-A177-3AD203B41FA5}">
                      <a16:colId xmlns="" xmlns:a16="http://schemas.microsoft.com/office/drawing/2014/main" val="3237085372"/>
                    </a:ext>
                  </a:extLst>
                </a:gridCol>
                <a:gridCol w="945460">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982183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21</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607971146"/>
              </p:ext>
            </p:extLst>
          </p:nvPr>
        </p:nvGraphicFramePr>
        <p:xfrm>
          <a:off x="546267" y="1697122"/>
          <a:ext cx="11272454" cy="4406795"/>
        </p:xfrm>
        <a:graphic>
          <a:graphicData uri="http://schemas.openxmlformats.org/drawingml/2006/table">
            <a:tbl>
              <a:tblPr>
                <a:tableStyleId>{2F97219E-47E3-4618-8DF7-FFF5EF85DE19}</a:tableStyleId>
              </a:tblPr>
              <a:tblGrid>
                <a:gridCol w="1697888">
                  <a:extLst>
                    <a:ext uri="{9D8B030D-6E8A-4147-A177-3AD203B41FA5}">
                      <a16:colId xmlns="" xmlns:a16="http://schemas.microsoft.com/office/drawing/2014/main" val="4028491833"/>
                    </a:ext>
                  </a:extLst>
                </a:gridCol>
                <a:gridCol w="1455333">
                  <a:extLst>
                    <a:ext uri="{9D8B030D-6E8A-4147-A177-3AD203B41FA5}">
                      <a16:colId xmlns="" xmlns:a16="http://schemas.microsoft.com/office/drawing/2014/main" val="2397852496"/>
                    </a:ext>
                  </a:extLst>
                </a:gridCol>
                <a:gridCol w="2527686">
                  <a:extLst>
                    <a:ext uri="{9D8B030D-6E8A-4147-A177-3AD203B41FA5}">
                      <a16:colId xmlns="" xmlns:a16="http://schemas.microsoft.com/office/drawing/2014/main" val="4023009546"/>
                    </a:ext>
                  </a:extLst>
                </a:gridCol>
                <a:gridCol w="4646856">
                  <a:extLst>
                    <a:ext uri="{9D8B030D-6E8A-4147-A177-3AD203B41FA5}">
                      <a16:colId xmlns="" xmlns:a16="http://schemas.microsoft.com/office/drawing/2014/main" val="4139343270"/>
                    </a:ext>
                  </a:extLst>
                </a:gridCol>
                <a:gridCol w="944691">
                  <a:extLst>
                    <a:ext uri="{9D8B030D-6E8A-4147-A177-3AD203B41FA5}">
                      <a16:colId xmlns="" xmlns:a16="http://schemas.microsoft.com/office/drawing/2014/main" val="1750524402"/>
                    </a:ext>
                  </a:extLst>
                </a:gridCol>
              </a:tblGrid>
              <a:tr h="4406795">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3.3: Ενίσχυση της προσβασιμότητας, της αποτελεσματικότητας και της ποιότητας του συστήματος  υγείας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ΜΕΤΑΡΡΥΘΜΙΣΗ ΤΩΝ ΥΠΗΡΕΣΙΩΝ ΨΥΧΙΚΗΣ ΥΓΕΙΑΣ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Διασφάλιση της πρόσβασης σε ποιοτικές υπηρεσίες ψυχικής υγείας συγκεκριμένων πληθυσμών που πάσχουν από ψυχικά νοσήματα και εθισμούς με στόχο την αποτροπή της περιθωριοποίησης ή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ιδρυματοποίησής</a:t>
                      </a:r>
                      <a:r>
                        <a:rPr lang="el-GR" sz="1800" dirty="0">
                          <a:effectLst/>
                          <a:latin typeface="Calibri" panose="020F0502020204030204" pitchFamily="34" charset="0"/>
                          <a:ea typeface="Calibri" panose="020F0502020204030204" pitchFamily="34" charset="0"/>
                          <a:cs typeface="Calibri" panose="020F0502020204030204" pitchFamily="34" charset="0"/>
                        </a:rPr>
                        <a:t> τους. Στην μεταρρύθμιση δίνεται έμφαση μεταξύ άλλων σε υπηρεσίες ψυχικής υγείας για ασθενείς με άνοια και νόσο </a:t>
                      </a:r>
                      <a:r>
                        <a:rPr lang="el-GR" sz="1800" dirty="0" err="1">
                          <a:effectLst/>
                          <a:latin typeface="Calibri" panose="020F0502020204030204" pitchFamily="34" charset="0"/>
                          <a:ea typeface="Calibri" panose="020F0502020204030204" pitchFamily="34" charset="0"/>
                          <a:cs typeface="Calibri" panose="020F0502020204030204" pitchFamily="34" charset="0"/>
                        </a:rPr>
                        <a:t>Alzheimer</a:t>
                      </a:r>
                      <a:r>
                        <a:rPr lang="el-GR" sz="1800" dirty="0">
                          <a:effectLst/>
                          <a:latin typeface="Calibri" panose="020F0502020204030204" pitchFamily="34" charset="0"/>
                          <a:ea typeface="Calibri" panose="020F0502020204030204" pitchFamily="34" charset="0"/>
                          <a:cs typeface="Calibri" panose="020F0502020204030204" pitchFamily="34" charset="0"/>
                        </a:rPr>
                        <a:t>, για ασθενείς με αυτισμό και για ασθενείς στην ηλικιακή ομάδα παιδιών, εφήβων και νεαρών ενηλίκων. Αναπτύσσονται επίσης διαδικτυακές εφαρμογές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υπηρεσιών ψυχικής υγείας και δράσεις για την υποστήριξη εξαρτημένων ατόμων.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55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1636462698"/>
              </p:ext>
            </p:extLst>
          </p:nvPr>
        </p:nvGraphicFramePr>
        <p:xfrm>
          <a:off x="546267" y="1130154"/>
          <a:ext cx="11272454" cy="520516"/>
        </p:xfrm>
        <a:graphic>
          <a:graphicData uri="http://schemas.openxmlformats.org/drawingml/2006/table">
            <a:tbl>
              <a:tblPr>
                <a:tableStyleId>{2F97219E-47E3-4618-8DF7-FFF5EF85DE19}</a:tableStyleId>
              </a:tblPr>
              <a:tblGrid>
                <a:gridCol w="1653971">
                  <a:extLst>
                    <a:ext uri="{9D8B030D-6E8A-4147-A177-3AD203B41FA5}">
                      <a16:colId xmlns="" xmlns:a16="http://schemas.microsoft.com/office/drawing/2014/main" val="2148226613"/>
                    </a:ext>
                  </a:extLst>
                </a:gridCol>
                <a:gridCol w="1462010">
                  <a:extLst>
                    <a:ext uri="{9D8B030D-6E8A-4147-A177-3AD203B41FA5}">
                      <a16:colId xmlns="" xmlns:a16="http://schemas.microsoft.com/office/drawing/2014/main" val="3064262405"/>
                    </a:ext>
                  </a:extLst>
                </a:gridCol>
                <a:gridCol w="2539280">
                  <a:extLst>
                    <a:ext uri="{9D8B030D-6E8A-4147-A177-3AD203B41FA5}">
                      <a16:colId xmlns="" xmlns:a16="http://schemas.microsoft.com/office/drawing/2014/main" val="1105989800"/>
                    </a:ext>
                  </a:extLst>
                </a:gridCol>
                <a:gridCol w="4668170">
                  <a:extLst>
                    <a:ext uri="{9D8B030D-6E8A-4147-A177-3AD203B41FA5}">
                      <a16:colId xmlns="" xmlns:a16="http://schemas.microsoft.com/office/drawing/2014/main" val="3237085372"/>
                    </a:ext>
                  </a:extLst>
                </a:gridCol>
                <a:gridCol w="949023">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37478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22</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730997773"/>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ΤΗΣ ΕΚΠΑΙΔΕΥΣΗΣ</a:t>
                      </a:r>
                    </a:p>
                  </a:txBody>
                  <a:tcPr marL="63500" marR="63500" marT="63500" marB="63500"/>
                </a:tc>
                <a:tc>
                  <a:txBody>
                    <a:bodyPr/>
                    <a:lstStyle/>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Η επένδυση εστιάζει στον ψηφιακό μετασχηματισμό της εκπαίδευσης και περιλαμβάνει μεταξύ άλλων:</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200" dirty="0">
                          <a:effectLst/>
                          <a:latin typeface="Calibri" panose="020F0502020204030204" pitchFamily="34" charset="0"/>
                          <a:ea typeface="Calibri" panose="020F0502020204030204" pitchFamily="34" charset="0"/>
                          <a:cs typeface="Calibri" panose="020F0502020204030204" pitchFamily="34" charset="0"/>
                        </a:rPr>
                        <a:t> του εκπαιδευτικού υλικού και περιεχόμενου</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Ψηφιακές υποδομές σε όλες τις τάξεις για </a:t>
                      </a:r>
                      <a:r>
                        <a:rPr lang="el-GR" sz="1200" dirty="0" err="1">
                          <a:effectLst/>
                          <a:latin typeface="Calibri" panose="020F0502020204030204" pitchFamily="34" charset="0"/>
                          <a:ea typeface="Calibri" panose="020F0502020204030204" pitchFamily="34" charset="0"/>
                          <a:cs typeface="Calibri" panose="020F0502020204030204" pitchFamily="34" charset="0"/>
                        </a:rPr>
                        <a:t>διαδραστικό</a:t>
                      </a:r>
                      <a:r>
                        <a:rPr lang="el-GR" sz="1200" dirty="0">
                          <a:effectLst/>
                          <a:latin typeface="Calibri" panose="020F0502020204030204" pitchFamily="34" charset="0"/>
                          <a:ea typeface="Calibri" panose="020F0502020204030204" pitchFamily="34" charset="0"/>
                          <a:cs typeface="Calibri" panose="020F0502020204030204" pitchFamily="34" charset="0"/>
                        </a:rPr>
                        <a:t> ψηφιακό μάθημα και αντίστοιχος αναβαθμισμένος εξοπλισμός στα εργαστήρια</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Voucher</a:t>
                      </a:r>
                      <a:r>
                        <a:rPr lang="el-GR" sz="1200" dirty="0">
                          <a:effectLst/>
                          <a:latin typeface="Calibri" panose="020F0502020204030204" pitchFamily="34" charset="0"/>
                          <a:ea typeface="Calibri" panose="020F0502020204030204" pitchFamily="34" charset="0"/>
                          <a:cs typeface="Calibri" panose="020F0502020204030204" pitchFamily="34" charset="0"/>
                        </a:rPr>
                        <a:t> για απόκτηση τεχνολογικών εργαλείων για τους μαθητές</a:t>
                      </a:r>
                    </a:p>
                    <a:p>
                      <a:pPr algn="just">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Robotics</a:t>
                      </a:r>
                      <a:r>
                        <a:rPr lang="el-GR" sz="1200" dirty="0">
                          <a:effectLst/>
                          <a:latin typeface="Calibri" panose="020F0502020204030204" pitchFamily="34" charset="0"/>
                          <a:ea typeface="Calibri" panose="020F0502020204030204" pitchFamily="34" charset="0"/>
                          <a:cs typeface="Calibri" panose="020F0502020204030204" pitchFamily="34" charset="0"/>
                        </a:rPr>
                        <a:t>, STEM εργαλεία και εξοπλισμός για το σύνολο των σχολικών μονάδων</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Ψηφιακά και τεχνολογικά εργαλεία για μαθητές με αναπηρία και ειδικές ανάγκες μάθησης</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r>
                        <a:rPr lang="el-GR" sz="1200" dirty="0" err="1">
                          <a:effectLst/>
                          <a:latin typeface="Calibri" panose="020F0502020204030204" pitchFamily="34" charset="0"/>
                          <a:ea typeface="Calibri" panose="020F0502020204030204" pitchFamily="34" charset="0"/>
                          <a:cs typeface="Calibri" panose="020F0502020204030204" pitchFamily="34" charset="0"/>
                        </a:rPr>
                        <a:t>Επανακατάρτιση</a:t>
                      </a:r>
                      <a:r>
                        <a:rPr lang="el-GR" sz="1200" dirty="0">
                          <a:effectLst/>
                          <a:latin typeface="Calibri" panose="020F0502020204030204" pitchFamily="34" charset="0"/>
                          <a:ea typeface="Calibri" panose="020F0502020204030204" pitchFamily="34" charset="0"/>
                          <a:cs typeface="Calibri" panose="020F0502020204030204" pitchFamily="34" charset="0"/>
                        </a:rPr>
                        <a:t> των εκπαιδευτικών στις νέες τεχνολογίες και εργαλεία που ενσωματώνονται στην εκπαίδευση</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Ψηφιακές υπηρεσίες στα σχολεία (e-</a:t>
                      </a:r>
                      <a:r>
                        <a:rPr lang="el-GR" sz="1200" dirty="0" err="1">
                          <a:effectLst/>
                          <a:latin typeface="Calibri" panose="020F0502020204030204" pitchFamily="34" charset="0"/>
                          <a:ea typeface="Calibri" panose="020F0502020204030204" pitchFamily="34" charset="0"/>
                          <a:cs typeface="Calibri" panose="020F0502020204030204" pitchFamily="34" charset="0"/>
                        </a:rPr>
                        <a:t>school</a:t>
                      </a:r>
                      <a:r>
                        <a:rPr lang="el-GR" sz="1200" dirty="0">
                          <a:effectLst/>
                          <a:latin typeface="Calibri" panose="020F0502020204030204" pitchFamily="34" charset="0"/>
                          <a:ea typeface="Calibri" panose="020F0502020204030204" pitchFamily="34" charset="0"/>
                          <a:cs typeface="Calibri" panose="020F0502020204030204" pitchFamily="34" charset="0"/>
                        </a:rPr>
                        <a:t>)</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-Επαγγελματικός προσανατολισμός με ψηφιακά εργαλεία (περιλαμβάνονται και εργαλεία τεχνητής νοημοσύνης)</a:t>
                      </a:r>
                    </a:p>
                    <a:p>
                      <a:pPr algn="l">
                        <a:spcBef>
                          <a:spcPts val="600"/>
                        </a:spcBef>
                        <a:spcAft>
                          <a:spcPts val="600"/>
                        </a:spcAft>
                      </a:pPr>
                      <a:r>
                        <a:rPr lang="el-GR" sz="1200" dirty="0">
                          <a:effectLst/>
                          <a:latin typeface="Calibri" panose="020F0502020204030204" pitchFamily="34" charset="0"/>
                          <a:ea typeface="Calibri" panose="020F0502020204030204" pitchFamily="34" charset="0"/>
                          <a:cs typeface="Calibri" panose="020F0502020204030204" pitchFamily="34" charset="0"/>
                        </a:rPr>
                        <a:t>- Ψηφιακά εργαλεία για τα Πανεπιστήμια</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364</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03985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23</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08491708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2.2: Ψηφιακός μετασχηματισμός του κράτους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ΨΗΦΙΟΠΟΙΗΣΗ ΤΩΝ ΑΡΧΕΙΩΝ ΤΟΥ ΚΡΑΤΟΥΣ</a:t>
                      </a:r>
                    </a:p>
                  </a:txBody>
                  <a:tcPr marL="63500" marR="63500" marT="63500" marB="63500"/>
                </a:tc>
                <a:tc>
                  <a:txBody>
                    <a:bodyPr/>
                    <a:lstStyle/>
                    <a:p>
                      <a:pPr algn="just">
                        <a:spcBef>
                          <a:spcPts val="600"/>
                        </a:spcBef>
                        <a:spcAft>
                          <a:spcPts val="600"/>
                        </a:spcAft>
                      </a:pP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καίριων αρχείων σε διαφόρους τομείς (δικαιοσύνη, πολεοδομίες, κτηματολόγιο, μετανάστευση, ΕΦΚΑ κα)  και ενσωμάτωσή τους σε αντίστοιχα πληροφοριακά συστήματα. Η εμβληματική και μεγάλη αυτή επένδυση θα οδηγήσει σε δραστική βελτίωση της ταχύτητας εξυπηρέτησης του πολίτη από τις κρατικές υπηρεσίες ενώ ταυτόχρονα θα απελευθερώσει δημόσιους πόρους λόγω της μείωσης του κόστους πρόσβασης του δημοσίου στα αρχεία του. Καλύτερο, ταχύτερο και πιο παραγωγικό κράτος είναι ο στόχος της επένδυσης αυτής.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565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4575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24</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541709351"/>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2.2: Ψηφιακός μετασχηματισμός του κράτους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ΔΗΜΙΟΥΡΓΙΑ ΟΛΟΚΛΗΡΩΜΕΝΟΥ ΣΥΣΤΗΜΑΤΟΣ ΔΙΑΧΕΙΡΙΣΗΣ ΣΧΕΣΕΩΝ (CRM) ΜΕ ΠΟΛΙΤΕΣ ΚΑΙ ΕΠΙΧΕΙΡΗΣΕΙΣ &amp; ΑΝΑΠΤΥΞΗ ΚΕΝΤΡΙΚΟΥ ΚΟΜΒΟΥ ΑΔΕΙΟΔΟΤΗΣΗΣ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Σχεδιασμός, ανάπτυξη και εφαρμογή πληροφοριακού συστήματος για τη διαχείριση κάθε είδους συναλλαγής ή αλληλεπίδρασης της Δημόσιας Διοίκησης με τους πολίτες και τις επιχειρήσεις. Το έργο θα οδηγήσει σε εξατομίκευση της προσέγγισης με τον πολίτη και θα προωθήσει υψηλότερο επίπεδο υπηρεσιών από ένα μόνο ψηφιακό σημείο, όπως  για παράδειγμα την αναζήτηση της έκδοσης οποιασδήποτε άδειας (π.χ. οικοδομής, άδειες λειτουργίας, περιβαλλοντικές άδειες </a:t>
                      </a:r>
                      <a:r>
                        <a:rPr lang="el-GR" sz="1800" dirty="0" err="1">
                          <a:effectLst/>
                          <a:latin typeface="Calibri" panose="020F0502020204030204" pitchFamily="34" charset="0"/>
                          <a:ea typeface="Calibri" panose="020F0502020204030204" pitchFamily="34" charset="0"/>
                          <a:cs typeface="Calibri" panose="020F0502020204030204" pitchFamily="34" charset="0"/>
                        </a:rPr>
                        <a:t>κλπ</a:t>
                      </a:r>
                      <a:r>
                        <a:rPr lang="el-GR" sz="1800" dirty="0">
                          <a:effectLst/>
                          <a:latin typeface="Calibri" panose="020F0502020204030204" pitchFamily="34" charset="0"/>
                          <a:ea typeface="Calibri" panose="020F0502020204030204" pitchFamily="34" charset="0"/>
                          <a:cs typeface="Calibri" panose="020F0502020204030204" pitchFamily="34" charset="0"/>
                        </a:rPr>
                        <a:t>).</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80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64329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25</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73061249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2.2: Ψηφιακός μετασχηματισμός του κράτους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ΨΗΦΙΑΚΟΣ ΜΕΤΑΣΧΗΜΑΤΙΣΜΟΣ ΤΩΝ ΚΕΠ</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Εκσυγχρονισμός και ολοκλήρωση του ψηφιακού μετασχηματισμού των Κέντρων Εξυπηρέτησης Πολιτών ΚΕΠ έτσι ώστε να μπορούν να εξυπηρετούν τους πολίτες και από απόσταση (με τηλεδιάσκεψη) και ανάπτυξη νέων εφαρμογών (συστήματα αξιολόγησης, υπηρεσίες κινητών, αυτόματες μηχανές εισιτηρίων κα).</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19</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70315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26</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293220951"/>
              </p:ext>
            </p:extLst>
          </p:nvPr>
        </p:nvGraphicFramePr>
        <p:xfrm>
          <a:off x="546267" y="1697123"/>
          <a:ext cx="11230132" cy="4311792"/>
        </p:xfrm>
        <a:graphic>
          <a:graphicData uri="http://schemas.openxmlformats.org/drawingml/2006/table">
            <a:tbl>
              <a:tblPr>
                <a:tableStyleId>{2F97219E-47E3-4618-8DF7-FFF5EF85DE19}</a:tableStyleId>
              </a:tblPr>
              <a:tblGrid>
                <a:gridCol w="1691514">
                  <a:extLst>
                    <a:ext uri="{9D8B030D-6E8A-4147-A177-3AD203B41FA5}">
                      <a16:colId xmlns="" xmlns:a16="http://schemas.microsoft.com/office/drawing/2014/main" val="4028491833"/>
                    </a:ext>
                  </a:extLst>
                </a:gridCol>
                <a:gridCol w="1449869">
                  <a:extLst>
                    <a:ext uri="{9D8B030D-6E8A-4147-A177-3AD203B41FA5}">
                      <a16:colId xmlns="" xmlns:a16="http://schemas.microsoft.com/office/drawing/2014/main" val="2397852496"/>
                    </a:ext>
                  </a:extLst>
                </a:gridCol>
                <a:gridCol w="2518196">
                  <a:extLst>
                    <a:ext uri="{9D8B030D-6E8A-4147-A177-3AD203B41FA5}">
                      <a16:colId xmlns="" xmlns:a16="http://schemas.microsoft.com/office/drawing/2014/main" val="4023009546"/>
                    </a:ext>
                  </a:extLst>
                </a:gridCol>
                <a:gridCol w="4629409">
                  <a:extLst>
                    <a:ext uri="{9D8B030D-6E8A-4147-A177-3AD203B41FA5}">
                      <a16:colId xmlns="" xmlns:a16="http://schemas.microsoft.com/office/drawing/2014/main" val="4139343270"/>
                    </a:ext>
                  </a:extLst>
                </a:gridCol>
                <a:gridCol w="941144">
                  <a:extLst>
                    <a:ext uri="{9D8B030D-6E8A-4147-A177-3AD203B41FA5}">
                      <a16:colId xmlns="" xmlns:a16="http://schemas.microsoft.com/office/drawing/2014/main" val="1750524402"/>
                    </a:ext>
                  </a:extLst>
                </a:gridCol>
              </a:tblGrid>
              <a:tr h="4311792">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a:t>
                      </a:r>
                      <a:r>
                        <a:rPr lang="el-GR" sz="14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400" dirty="0">
                          <a:effectLst/>
                          <a:latin typeface="Calibri" panose="020F0502020204030204" pitchFamily="34" charset="0"/>
                          <a:ea typeface="Calibri" panose="020F0502020204030204" pitchFamily="34" charset="0"/>
                          <a:cs typeface="Calibri" panose="020F0502020204030204" pitchFamily="34" charset="0"/>
                        </a:rPr>
                        <a:t>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4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ΝΕΑ ΣΤΡΑΤΗΓΙΚΗ ΓΙΑ ΤΗ ΔΙΑ ΒΙΟΥ ΜΑΘΗΣΗ &amp; ΤΟ ΕΘΝΙΚΟ ΣΥΣΤΗΜΑ ΑΝΑΒΑΘΜΙΣΗΣ ΔΕΞΙΟΤΗΤΩΝ</a:t>
                      </a:r>
                    </a:p>
                  </a:txBody>
                  <a:tcPr marL="63500" marR="63500" marT="63500" marB="63500"/>
                </a:tc>
                <a:tc>
                  <a:txBody>
                    <a:bodyPr/>
                    <a:lstStyle/>
                    <a:p>
                      <a:pPr algn="just">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Μεταρρύθμιση που στοχεύει στην ριζική αναθεώρηση και στον εκσυγχρονισμό του συστήματος αναβάθμισης δεξιοτήτων του ενεργού πληθυσμού. Η νέα στρατηγική προβλέπει συστηματική και διαρκή αξιολόγηση των </a:t>
                      </a:r>
                      <a:r>
                        <a:rPr lang="el-GR" sz="1400" dirty="0" err="1">
                          <a:effectLst/>
                          <a:latin typeface="Calibri" panose="020F0502020204030204" pitchFamily="34" charset="0"/>
                          <a:ea typeface="Calibri" panose="020F0502020204030204" pitchFamily="34" charset="0"/>
                          <a:cs typeface="Calibri" panose="020F0502020204030204" pitchFamily="34" charset="0"/>
                        </a:rPr>
                        <a:t>παρόχων</a:t>
                      </a:r>
                      <a:r>
                        <a:rPr lang="el-GR" sz="1400" dirty="0">
                          <a:effectLst/>
                          <a:latin typeface="Calibri" panose="020F0502020204030204" pitchFamily="34" charset="0"/>
                          <a:ea typeface="Calibri" panose="020F0502020204030204" pitchFamily="34" charset="0"/>
                          <a:cs typeface="Calibri" panose="020F0502020204030204" pitchFamily="34" charset="0"/>
                        </a:rPr>
                        <a:t>, συνδέει την αμοιβή τους και την αμοιβή των </a:t>
                      </a:r>
                      <a:r>
                        <a:rPr lang="el-GR" sz="1400" dirty="0" err="1">
                          <a:effectLst/>
                          <a:latin typeface="Calibri" panose="020F0502020204030204" pitchFamily="34" charset="0"/>
                          <a:ea typeface="Calibri" panose="020F0502020204030204" pitchFamily="34" charset="0"/>
                          <a:cs typeface="Calibri" panose="020F0502020204030204" pitchFamily="34" charset="0"/>
                        </a:rPr>
                        <a:t>καταρτιζομένων</a:t>
                      </a:r>
                      <a:r>
                        <a:rPr lang="el-GR" sz="1400" dirty="0">
                          <a:effectLst/>
                          <a:latin typeface="Calibri" panose="020F0502020204030204" pitchFamily="34" charset="0"/>
                          <a:ea typeface="Calibri" panose="020F0502020204030204" pitchFamily="34" charset="0"/>
                          <a:cs typeface="Calibri" panose="020F0502020204030204" pitchFamily="34" charset="0"/>
                        </a:rPr>
                        <a:t> με πιστοποιημένη από τρίτους απόκτηση δεξιοτήτων και διασφαλίζει τη διαρκή σύνδεση της κατάρτισης με τις ανάγκες της αγοράς εργασίας. Επίσης η μεταρρύθμιση προβλέπει τη σύσταση ενός Εθνικού Συμβουλίου για τις Δεξιότητες.</a:t>
                      </a:r>
                    </a:p>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Συνδεδεμένη επένδυση με τη συγκεκριμένη μεταρρύθμιση είναι ένα μεγάλο οριζόντιο πρόγραμμα κατάρτισης σε νέες δεξιότητες (ψηφιακές, πράσινες και ήπιες) για το εργατικό δυναμικό της χώρας μέσα από ένα </a:t>
                      </a:r>
                      <a:r>
                        <a:rPr lang="el-GR" sz="1400" dirty="0" err="1">
                          <a:effectLst/>
                          <a:latin typeface="Calibri" panose="020F0502020204030204" pitchFamily="34" charset="0"/>
                          <a:ea typeface="Calibri" panose="020F0502020204030204" pitchFamily="34" charset="0"/>
                          <a:cs typeface="Calibri" panose="020F0502020204030204" pitchFamily="34" charset="0"/>
                        </a:rPr>
                        <a:t>στοχευμένο</a:t>
                      </a:r>
                      <a:r>
                        <a:rPr lang="el-GR" sz="1400" dirty="0">
                          <a:effectLst/>
                          <a:latin typeface="Calibri" panose="020F0502020204030204" pitchFamily="34" charset="0"/>
                          <a:ea typeface="Calibri" panose="020F0502020204030204" pitchFamily="34" charset="0"/>
                          <a:cs typeface="Calibri" panose="020F0502020204030204" pitchFamily="34" charset="0"/>
                        </a:rPr>
                        <a:t> σύστημα ανάλυσης των κενών στις δεξιότητες και των αναγκών κάθε ομάδας στόχου.</a:t>
                      </a:r>
                    </a:p>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 </a:t>
                      </a:r>
                    </a:p>
                  </a:txBody>
                  <a:tcPr marL="63500" marR="63500" marT="63500" marB="63500"/>
                </a:tc>
                <a:tc>
                  <a:txBody>
                    <a:bodyPr/>
                    <a:lstStyle/>
                    <a:p>
                      <a:pPr algn="l">
                        <a:spcBef>
                          <a:spcPts val="600"/>
                        </a:spcBef>
                        <a:spcAft>
                          <a:spcPts val="600"/>
                        </a:spcAft>
                      </a:pPr>
                      <a:r>
                        <a:rPr lang="el-GR" sz="1400" dirty="0">
                          <a:effectLst/>
                          <a:latin typeface="Calibri" panose="020F0502020204030204" pitchFamily="34" charset="0"/>
                          <a:ea typeface="Calibri" panose="020F0502020204030204" pitchFamily="34" charset="0"/>
                          <a:cs typeface="Calibri" panose="020F0502020204030204" pitchFamily="34" charset="0"/>
                        </a:rPr>
                        <a:t>1,04</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3165154232"/>
              </p:ext>
            </p:extLst>
          </p:nvPr>
        </p:nvGraphicFramePr>
        <p:xfrm>
          <a:off x="546267" y="1130154"/>
          <a:ext cx="11230131" cy="520516"/>
        </p:xfrm>
        <a:graphic>
          <a:graphicData uri="http://schemas.openxmlformats.org/drawingml/2006/table">
            <a:tbl>
              <a:tblPr>
                <a:tableStyleId>{2F97219E-47E3-4618-8DF7-FFF5EF85DE19}</a:tableStyleId>
              </a:tblPr>
              <a:tblGrid>
                <a:gridCol w="1647761">
                  <a:extLst>
                    <a:ext uri="{9D8B030D-6E8A-4147-A177-3AD203B41FA5}">
                      <a16:colId xmlns="" xmlns:a16="http://schemas.microsoft.com/office/drawing/2014/main" val="2148226613"/>
                    </a:ext>
                  </a:extLst>
                </a:gridCol>
                <a:gridCol w="1456521">
                  <a:extLst>
                    <a:ext uri="{9D8B030D-6E8A-4147-A177-3AD203B41FA5}">
                      <a16:colId xmlns="" xmlns:a16="http://schemas.microsoft.com/office/drawing/2014/main" val="3064262405"/>
                    </a:ext>
                  </a:extLst>
                </a:gridCol>
                <a:gridCol w="2529746">
                  <a:extLst>
                    <a:ext uri="{9D8B030D-6E8A-4147-A177-3AD203B41FA5}">
                      <a16:colId xmlns="" xmlns:a16="http://schemas.microsoft.com/office/drawing/2014/main" val="1105989800"/>
                    </a:ext>
                  </a:extLst>
                </a:gridCol>
                <a:gridCol w="4650643">
                  <a:extLst>
                    <a:ext uri="{9D8B030D-6E8A-4147-A177-3AD203B41FA5}">
                      <a16:colId xmlns="" xmlns:a16="http://schemas.microsoft.com/office/drawing/2014/main" val="3237085372"/>
                    </a:ext>
                  </a:extLst>
                </a:gridCol>
                <a:gridCol w="945460">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0859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415600" y="1045029"/>
            <a:ext cx="11360800" cy="4682817"/>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27</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828473609"/>
              </p:ext>
            </p:extLst>
          </p:nvPr>
        </p:nvGraphicFramePr>
        <p:xfrm>
          <a:off x="546267" y="1697123"/>
          <a:ext cx="10402783" cy="4359294"/>
        </p:xfrm>
        <a:graphic>
          <a:graphicData uri="http://schemas.openxmlformats.org/drawingml/2006/table">
            <a:tbl>
              <a:tblPr>
                <a:tableStyleId>{2F97219E-47E3-4618-8DF7-FFF5EF85DE19}</a:tableStyleId>
              </a:tblPr>
              <a:tblGrid>
                <a:gridCol w="1566896">
                  <a:extLst>
                    <a:ext uri="{9D8B030D-6E8A-4147-A177-3AD203B41FA5}">
                      <a16:colId xmlns="" xmlns:a16="http://schemas.microsoft.com/office/drawing/2014/main" val="4028491833"/>
                    </a:ext>
                  </a:extLst>
                </a:gridCol>
                <a:gridCol w="1343054">
                  <a:extLst>
                    <a:ext uri="{9D8B030D-6E8A-4147-A177-3AD203B41FA5}">
                      <a16:colId xmlns="" xmlns:a16="http://schemas.microsoft.com/office/drawing/2014/main" val="2397852496"/>
                    </a:ext>
                  </a:extLst>
                </a:gridCol>
                <a:gridCol w="2332675">
                  <a:extLst>
                    <a:ext uri="{9D8B030D-6E8A-4147-A177-3AD203B41FA5}">
                      <a16:colId xmlns="" xmlns:a16="http://schemas.microsoft.com/office/drawing/2014/main" val="4023009546"/>
                    </a:ext>
                  </a:extLst>
                </a:gridCol>
                <a:gridCol w="4288350">
                  <a:extLst>
                    <a:ext uri="{9D8B030D-6E8A-4147-A177-3AD203B41FA5}">
                      <a16:colId xmlns="" xmlns:a16="http://schemas.microsoft.com/office/drawing/2014/main" val="4139343270"/>
                    </a:ext>
                  </a:extLst>
                </a:gridCol>
                <a:gridCol w="871808">
                  <a:extLst>
                    <a:ext uri="{9D8B030D-6E8A-4147-A177-3AD203B41FA5}">
                      <a16:colId xmlns="" xmlns:a16="http://schemas.microsoft.com/office/drawing/2014/main"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3.1: Αύξηση των θέσεων εργασίας και προώθηση της συμμετοχής στην αγορά εργασίας</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ΜΕΤΑΡΡΥΘΜΙΣΗ ΤΩΝ ΕΝΕΡΓΗΤΙΚΩΝ ΠΟΛΙΤΙΚΩΝ ΑΠΑΣΧΟΛΗΣΗΣ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Η μεταρρύθμιση των ενεργητικών πολιτικών απασχόλησης (ALMP) ανασχεδιάζει το χαρτοφυλάκιο των ενεργών πολιτικών και προωθεί ταυτόχρονα σημαντικές επενδύσεις σε προγράμματα επιδοτούμενης απασχόλησης στον ιδιωτικό τομέα για άνεργους (απόκτηση εργασιακής εμπειρίας μέσω ορισμένου χρόνου αμειβόμενης πλήρους απασχόλησης), καθώς και ειδικά προγράμματα απασχόλησης για περιοχές μετάβασης (</a:t>
                      </a:r>
                      <a:r>
                        <a:rPr lang="el-GR" sz="1800" dirty="0" err="1">
                          <a:effectLst/>
                          <a:latin typeface="Calibri" panose="020F0502020204030204" pitchFamily="34" charset="0"/>
                          <a:ea typeface="Calibri" panose="020F0502020204030204" pitchFamily="34" charset="0"/>
                          <a:cs typeface="Calibri" panose="020F0502020204030204" pitchFamily="34" charset="0"/>
                        </a:rPr>
                        <a:t>απολιγνιτοποίησης</a:t>
                      </a:r>
                      <a:r>
                        <a:rPr lang="el-GR" sz="1800" dirty="0">
                          <a:effectLst/>
                          <a:latin typeface="Calibri" panose="020F0502020204030204" pitchFamily="34" charset="0"/>
                          <a:ea typeface="Calibri" panose="020F0502020204030204" pitchFamily="34" charset="0"/>
                          <a:cs typeface="Calibri" panose="020F0502020204030204" pitchFamily="34" charset="0"/>
                        </a:rPr>
                        <a:t>), περιοχές με προβλήματα αποβιομηχάνισης και περιοχές με μεγάλα ποσοστά εποχικής απασχόλησης.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479</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130154"/>
          <a:ext cx="10402783" cy="520516"/>
        </p:xfrm>
        <a:graphic>
          <a:graphicData uri="http://schemas.openxmlformats.org/drawingml/2006/table">
            <a:tbl>
              <a:tblPr>
                <a:tableStyleId>{2F97219E-47E3-4618-8DF7-FFF5EF85DE19}</a:tableStyleId>
              </a:tblPr>
              <a:tblGrid>
                <a:gridCol w="1526367">
                  <a:extLst>
                    <a:ext uri="{9D8B030D-6E8A-4147-A177-3AD203B41FA5}">
                      <a16:colId xmlns="" xmlns:a16="http://schemas.microsoft.com/office/drawing/2014/main" val="2148226613"/>
                    </a:ext>
                  </a:extLst>
                </a:gridCol>
                <a:gridCol w="1349216">
                  <a:extLst>
                    <a:ext uri="{9D8B030D-6E8A-4147-A177-3AD203B41FA5}">
                      <a16:colId xmlns="" xmlns:a16="http://schemas.microsoft.com/office/drawing/2014/main" val="3064262405"/>
                    </a:ext>
                  </a:extLst>
                </a:gridCol>
                <a:gridCol w="2343374">
                  <a:extLst>
                    <a:ext uri="{9D8B030D-6E8A-4147-A177-3AD203B41FA5}">
                      <a16:colId xmlns="" xmlns:a16="http://schemas.microsoft.com/office/drawing/2014/main" val="1105989800"/>
                    </a:ext>
                  </a:extLst>
                </a:gridCol>
                <a:gridCol w="4308020">
                  <a:extLst>
                    <a:ext uri="{9D8B030D-6E8A-4147-A177-3AD203B41FA5}">
                      <a16:colId xmlns="" xmlns:a16="http://schemas.microsoft.com/office/drawing/2014/main" val="3237085372"/>
                    </a:ext>
                  </a:extLst>
                </a:gridCol>
                <a:gridCol w="875806">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417462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28</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614161520"/>
              </p:ext>
            </p:extLst>
          </p:nvPr>
        </p:nvGraphicFramePr>
        <p:xfrm>
          <a:off x="546267" y="1697123"/>
          <a:ext cx="10854044" cy="4359294"/>
        </p:xfrm>
        <a:graphic>
          <a:graphicData uri="http://schemas.openxmlformats.org/drawingml/2006/table">
            <a:tbl>
              <a:tblPr>
                <a:tableStyleId>{2F97219E-47E3-4618-8DF7-FFF5EF85DE19}</a:tableStyleId>
              </a:tblPr>
              <a:tblGrid>
                <a:gridCol w="1634866">
                  <a:extLst>
                    <a:ext uri="{9D8B030D-6E8A-4147-A177-3AD203B41FA5}">
                      <a16:colId xmlns="" xmlns:a16="http://schemas.microsoft.com/office/drawing/2014/main" val="4028491833"/>
                    </a:ext>
                  </a:extLst>
                </a:gridCol>
                <a:gridCol w="1401314">
                  <a:extLst>
                    <a:ext uri="{9D8B030D-6E8A-4147-A177-3AD203B41FA5}">
                      <a16:colId xmlns="" xmlns:a16="http://schemas.microsoft.com/office/drawing/2014/main" val="2397852496"/>
                    </a:ext>
                  </a:extLst>
                </a:gridCol>
                <a:gridCol w="2433864">
                  <a:extLst>
                    <a:ext uri="{9D8B030D-6E8A-4147-A177-3AD203B41FA5}">
                      <a16:colId xmlns="" xmlns:a16="http://schemas.microsoft.com/office/drawing/2014/main" val="4023009546"/>
                    </a:ext>
                  </a:extLst>
                </a:gridCol>
                <a:gridCol w="4474374">
                  <a:extLst>
                    <a:ext uri="{9D8B030D-6E8A-4147-A177-3AD203B41FA5}">
                      <a16:colId xmlns="" xmlns:a16="http://schemas.microsoft.com/office/drawing/2014/main" val="4139343270"/>
                    </a:ext>
                  </a:extLst>
                </a:gridCol>
                <a:gridCol w="909626">
                  <a:extLst>
                    <a:ext uri="{9D8B030D-6E8A-4147-A177-3AD203B41FA5}">
                      <a16:colId xmlns="" xmlns:a16="http://schemas.microsoft.com/office/drawing/2014/main"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ΜΕΤΑΡΡΥΘΜΙΣΗ ΚΑΙ ΑΝΑΠΤΥΞΗ ΤΟΥ ΣΥΣΤΗΜΑΤΟΣ ΜΑΘΗΤΕΙΑΣ ΤΟΥ ΟΑΕΔ</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 στόχος της μεταρρύθμισης του συστήματος μαθητείας του ΟΑΕΔ είναι να ενισχυθούν οι Σχολές Μαθητείας και περιλαμβάνει μεταξύ άλλων: Ανασχεδιασμό των προγραμμάτων σπουδών (με τη συμβολή των κοινωνικών εταίρων και των εργοδοτών) για την ευθυγράμμιση με τις πραγματικές ανάγκες της αγοράς εργασίας. Νέο σύστημα ποιοτικού ελέγχου και παρακολούθηση της προόδου των μαθητών στην αγορά εργασίας. Απλοποίηση μαθησιακών διαδικασιών και ενσωμάτωση νέων μεθοδολογιών και εργαλείων όπως πλατφόρμες ηλεκτρονικής μάθησης και ψηφιακό περιεχόμενο εκπαίδευσης.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143</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extLst>
              <p:ext uri="{D42A27DB-BD31-4B8C-83A1-F6EECF244321}">
                <p14:modId xmlns="" xmlns:p14="http://schemas.microsoft.com/office/powerpoint/2010/main" val="1685245826"/>
              </p:ext>
            </p:extLst>
          </p:nvPr>
        </p:nvGraphicFramePr>
        <p:xfrm>
          <a:off x="546267" y="1130154"/>
          <a:ext cx="10854043" cy="520516"/>
        </p:xfrm>
        <a:graphic>
          <a:graphicData uri="http://schemas.openxmlformats.org/drawingml/2006/table">
            <a:tbl>
              <a:tblPr>
                <a:tableStyleId>{2F97219E-47E3-4618-8DF7-FFF5EF85DE19}</a:tableStyleId>
              </a:tblPr>
              <a:tblGrid>
                <a:gridCol w="1592579">
                  <a:extLst>
                    <a:ext uri="{9D8B030D-6E8A-4147-A177-3AD203B41FA5}">
                      <a16:colId xmlns="" xmlns:a16="http://schemas.microsoft.com/office/drawing/2014/main" val="2148226613"/>
                    </a:ext>
                  </a:extLst>
                </a:gridCol>
                <a:gridCol w="1407743">
                  <a:extLst>
                    <a:ext uri="{9D8B030D-6E8A-4147-A177-3AD203B41FA5}">
                      <a16:colId xmlns="" xmlns:a16="http://schemas.microsoft.com/office/drawing/2014/main" val="3064262405"/>
                    </a:ext>
                  </a:extLst>
                </a:gridCol>
                <a:gridCol w="2445027">
                  <a:extLst>
                    <a:ext uri="{9D8B030D-6E8A-4147-A177-3AD203B41FA5}">
                      <a16:colId xmlns="" xmlns:a16="http://schemas.microsoft.com/office/drawing/2014/main" val="1105989800"/>
                    </a:ext>
                  </a:extLst>
                </a:gridCol>
                <a:gridCol w="4494897">
                  <a:extLst>
                    <a:ext uri="{9D8B030D-6E8A-4147-A177-3AD203B41FA5}">
                      <a16:colId xmlns="" xmlns:a16="http://schemas.microsoft.com/office/drawing/2014/main" val="3237085372"/>
                    </a:ext>
                  </a:extLst>
                </a:gridCol>
                <a:gridCol w="913797">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645859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29</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218906374"/>
              </p:ext>
            </p:extLst>
          </p:nvPr>
        </p:nvGraphicFramePr>
        <p:xfrm>
          <a:off x="546267" y="1697123"/>
          <a:ext cx="10854044" cy="4359294"/>
        </p:xfrm>
        <a:graphic>
          <a:graphicData uri="http://schemas.openxmlformats.org/drawingml/2006/table">
            <a:tbl>
              <a:tblPr>
                <a:tableStyleId>{2F97219E-47E3-4618-8DF7-FFF5EF85DE19}</a:tableStyleId>
              </a:tblPr>
              <a:tblGrid>
                <a:gridCol w="1634866">
                  <a:extLst>
                    <a:ext uri="{9D8B030D-6E8A-4147-A177-3AD203B41FA5}">
                      <a16:colId xmlns="" xmlns:a16="http://schemas.microsoft.com/office/drawing/2014/main" val="4028491833"/>
                    </a:ext>
                  </a:extLst>
                </a:gridCol>
                <a:gridCol w="1401314">
                  <a:extLst>
                    <a:ext uri="{9D8B030D-6E8A-4147-A177-3AD203B41FA5}">
                      <a16:colId xmlns="" xmlns:a16="http://schemas.microsoft.com/office/drawing/2014/main" val="2397852496"/>
                    </a:ext>
                  </a:extLst>
                </a:gridCol>
                <a:gridCol w="2433864">
                  <a:extLst>
                    <a:ext uri="{9D8B030D-6E8A-4147-A177-3AD203B41FA5}">
                      <a16:colId xmlns="" xmlns:a16="http://schemas.microsoft.com/office/drawing/2014/main" val="4023009546"/>
                    </a:ext>
                  </a:extLst>
                </a:gridCol>
                <a:gridCol w="4474374">
                  <a:extLst>
                    <a:ext uri="{9D8B030D-6E8A-4147-A177-3AD203B41FA5}">
                      <a16:colId xmlns="" xmlns:a16="http://schemas.microsoft.com/office/drawing/2014/main" val="4139343270"/>
                    </a:ext>
                  </a:extLst>
                </a:gridCol>
                <a:gridCol w="909626">
                  <a:extLst>
                    <a:ext uri="{9D8B030D-6E8A-4147-A177-3AD203B41FA5}">
                      <a16:colId xmlns="" xmlns:a16="http://schemas.microsoft.com/office/drawing/2014/main"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ΕΚΣΥΓΧΡΟΝΙΣΜΟΣ ΤΟΥ ΣΥΣΤΗΜΑΤΟΣ ΕΠΑΓΓΕΛΜΑΤΙΚΗΣ ΚΑΤΑΡΤΙΣΗΣ ΤΟΥ ΟΑΕΔ &amp; ΤΟΥ ΛΑΕΚ</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Εκσυγχρονισμός του συστήματος επαγγελματικής κατάρτισης  για ανέργους του ΟΑΕΔ, με έμφαση κυρίως στην απόκτηση βασικών και ψηφιακών δεξιοτήτων. Μεταξύ άλλων περιλαμβάνονται: Η αναθεώρηση και ο εκσυγχρονισμός των προγραμμάτων σπουδών. Η βελτίωση του ποιοτικού ελέγχου των μονάδων επαγγελματικής κατάρτισης του ΟΑΕΔ.  Η προώθηση συνεργασιών με άλλους ενδιαφερόμενους/ </a:t>
                      </a:r>
                      <a:r>
                        <a:rPr lang="el-GR" sz="1800" dirty="0" err="1">
                          <a:effectLst/>
                          <a:latin typeface="Calibri" panose="020F0502020204030204" pitchFamily="34" charset="0"/>
                          <a:ea typeface="Calibri" panose="020F0502020204030204" pitchFamily="34" charset="0"/>
                          <a:cs typeface="Calibri" panose="020F0502020204030204" pitchFamily="34" charset="0"/>
                        </a:rPr>
                        <a:t>παρόχους</a:t>
                      </a:r>
                      <a:r>
                        <a:rPr lang="el-GR" sz="1800" dirty="0">
                          <a:effectLst/>
                          <a:latin typeface="Calibri" panose="020F0502020204030204" pitchFamily="34" charset="0"/>
                          <a:ea typeface="Calibri" panose="020F0502020204030204" pitchFamily="34" charset="0"/>
                          <a:cs typeface="Calibri" panose="020F0502020204030204" pitchFamily="34" charset="0"/>
                        </a:rPr>
                        <a:t> κατάρτισης, ιδίως Πανεπιστήμια. Επίσης προωθείται η αναβάθμιση και ο εκσυγχρονισμός του ΛΑΕΚ για τη χρηματοδότηση των εταιρειών σε προγράμματα κατάρτισης.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131</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130154"/>
          <a:ext cx="10854043" cy="520516"/>
        </p:xfrm>
        <a:graphic>
          <a:graphicData uri="http://schemas.openxmlformats.org/drawingml/2006/table">
            <a:tbl>
              <a:tblPr>
                <a:tableStyleId>{2F97219E-47E3-4618-8DF7-FFF5EF85DE19}</a:tableStyleId>
              </a:tblPr>
              <a:tblGrid>
                <a:gridCol w="1592579">
                  <a:extLst>
                    <a:ext uri="{9D8B030D-6E8A-4147-A177-3AD203B41FA5}">
                      <a16:colId xmlns="" xmlns:a16="http://schemas.microsoft.com/office/drawing/2014/main" val="2148226613"/>
                    </a:ext>
                  </a:extLst>
                </a:gridCol>
                <a:gridCol w="1407743">
                  <a:extLst>
                    <a:ext uri="{9D8B030D-6E8A-4147-A177-3AD203B41FA5}">
                      <a16:colId xmlns="" xmlns:a16="http://schemas.microsoft.com/office/drawing/2014/main" val="3064262405"/>
                    </a:ext>
                  </a:extLst>
                </a:gridCol>
                <a:gridCol w="2445027">
                  <a:extLst>
                    <a:ext uri="{9D8B030D-6E8A-4147-A177-3AD203B41FA5}">
                      <a16:colId xmlns="" xmlns:a16="http://schemas.microsoft.com/office/drawing/2014/main" val="1105989800"/>
                    </a:ext>
                  </a:extLst>
                </a:gridCol>
                <a:gridCol w="4494897">
                  <a:extLst>
                    <a:ext uri="{9D8B030D-6E8A-4147-A177-3AD203B41FA5}">
                      <a16:colId xmlns="" xmlns:a16="http://schemas.microsoft.com/office/drawing/2014/main" val="3237085372"/>
                    </a:ext>
                  </a:extLst>
                </a:gridCol>
                <a:gridCol w="913797">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15170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8" name="Title 1">
            <a:extLst>
              <a:ext uri="{FF2B5EF4-FFF2-40B4-BE49-F238E27FC236}">
                <a16:creationId xmlns="" xmlns:a16="http://schemas.microsoft.com/office/drawing/2014/main" id="{C6A2B6B6-796C-46BF-AD76-E2F7A9B0CCAC}"/>
              </a:ext>
            </a:extLst>
          </p:cNvPr>
          <p:cNvSpPr txBox="1">
            <a:spLocks/>
          </p:cNvSpPr>
          <p:nvPr/>
        </p:nvSpPr>
        <p:spPr>
          <a:xfrm>
            <a:off x="383048" y="328076"/>
            <a:ext cx="11808952"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3200" kern="1200">
                <a:solidFill>
                  <a:schemeClr val="accent1">
                    <a:lumMod val="50000"/>
                  </a:schemeClr>
                </a:solidFill>
                <a:latin typeface="Helvetica Neue"/>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00000"/>
              </a:lnSpc>
              <a:buFontTx/>
            </a:pPr>
            <a:r>
              <a:rPr lang="el-GR" sz="3600" b="1" dirty="0">
                <a:solidFill>
                  <a:srgbClr val="0F4D8C"/>
                </a:solidFill>
                <a:latin typeface="Cera"/>
                <a:ea typeface="Roboto" panose="020B0604020202020204" charset="0"/>
                <a:cs typeface="Calibri"/>
                <a:sym typeface="Calibri"/>
              </a:rPr>
              <a:t>Επενδυτικό κενό/ έλλειμμα επενδύσεων</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Μεταξύ 2010 και 2019, οι επενδύσεις (ακαθάριστος σχηματισμός παγίου κεφαλαίου) υπολειπόταν από το μέσο όρο της ζώνης του ευρώ κατά 9% του ΑΕΠ ετησίως ή αθροιστικά  κατά 162 δισ. ευρώ.</a:t>
            </a:r>
          </a:p>
          <a:p>
            <a:pPr>
              <a:lnSpc>
                <a:spcPct val="100000"/>
              </a:lnSpc>
              <a:buFontTx/>
            </a:pPr>
            <a:endParaRPr lang="el-GR" sz="2400" b="1" dirty="0">
              <a:solidFill>
                <a:srgbClr val="0F4D8C"/>
              </a:solidFill>
              <a:latin typeface="Cera"/>
              <a:ea typeface="Roboto" panose="020B0604020202020204" charset="0"/>
              <a:cs typeface="Calibri"/>
            </a:endParaRPr>
          </a:p>
          <a:p>
            <a:pPr>
              <a:lnSpc>
                <a:spcPct val="100000"/>
              </a:lnSpc>
              <a:buFontTx/>
            </a:pPr>
            <a:r>
              <a:rPr lang="el-GR" sz="2400" b="1" dirty="0">
                <a:solidFill>
                  <a:srgbClr val="0F4D8C"/>
                </a:solidFill>
                <a:latin typeface="Cera"/>
                <a:ea typeface="Roboto" panose="020B0604020202020204" charset="0"/>
                <a:cs typeface="Calibri"/>
              </a:rPr>
              <a:t>Το 2019, οι επενδύσεις έφτασαν το 10,1% του ΑΕΠ στην Ελλάδα σε σύγκριση με το 21,4% του μέσου όρου της ευρωζώνης.</a:t>
            </a:r>
          </a:p>
          <a:p>
            <a:pPr>
              <a:lnSpc>
                <a:spcPct val="100000"/>
              </a:lnSpc>
              <a:buFontTx/>
            </a:pPr>
            <a:endParaRPr lang="el-GR" sz="2400" b="1" dirty="0">
              <a:solidFill>
                <a:srgbClr val="0F4D8C"/>
              </a:solidFill>
              <a:latin typeface="Cera"/>
              <a:ea typeface="Roboto" panose="020B0604020202020204" charset="0"/>
              <a:cs typeface="Calibri"/>
            </a:endParaRPr>
          </a:p>
          <a:p>
            <a:pPr>
              <a:lnSpc>
                <a:spcPct val="100000"/>
              </a:lnSpc>
              <a:buFontTx/>
            </a:pPr>
            <a:r>
              <a:rPr lang="el-GR" sz="2400" b="1" dirty="0">
                <a:solidFill>
                  <a:srgbClr val="0F4D8C"/>
                </a:solidFill>
                <a:latin typeface="Cera"/>
                <a:ea typeface="Roboto" panose="020B0604020202020204" charset="0"/>
                <a:cs typeface="Calibri"/>
              </a:rPr>
              <a:t>Το έλλειμμα επενδύσεων είναι και παραμένει το μεγαλύτερο πρόβλημα της ελληνικής οικονομίας. Αν δεν το λύσουμε, κανένα άλλο πρόβλημα –ανεργία, μισθοί, εισοδήματα ανάπτυξη, δημόσιο και ιδιωτικό χρέος- δεν μπορεί να λυθεί ικανοποιητικά.</a:t>
            </a:r>
          </a:p>
          <a:p>
            <a:pPr>
              <a:lnSpc>
                <a:spcPct val="100000"/>
              </a:lnSpc>
              <a:buFontTx/>
            </a:pPr>
            <a:endParaRPr lang="el-GR" sz="2400" b="1" dirty="0">
              <a:solidFill>
                <a:srgbClr val="0F4D8C"/>
              </a:solidFill>
              <a:latin typeface="Cera"/>
              <a:ea typeface="Roboto" panose="020B0604020202020204" charset="0"/>
              <a:cs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
            </a:r>
            <a:br>
              <a:rPr lang="el-GR" sz="2400" b="1" dirty="0">
                <a:solidFill>
                  <a:srgbClr val="0F4D8C"/>
                </a:solidFill>
                <a:latin typeface="Cera"/>
                <a:ea typeface="Roboto" panose="020B0604020202020204" charset="0"/>
                <a:cs typeface="Calibri"/>
                <a:sym typeface="Calibri"/>
              </a:rPr>
            </a:br>
            <a:endParaRPr lang="el-GR" sz="2400" b="1" dirty="0">
              <a:solidFill>
                <a:srgbClr val="0F4D8C"/>
              </a:solidFill>
              <a:latin typeface="Cera"/>
              <a:ea typeface="Roboto" panose="020B0604020202020204" charset="0"/>
              <a:cs typeface="Calibri"/>
              <a:sym typeface="Calibri"/>
            </a:endParaRPr>
          </a:p>
        </p:txBody>
      </p:sp>
      <p:sp>
        <p:nvSpPr>
          <p:cNvPr id="2" name="Slide Number Placeholder 1">
            <a:extLst>
              <a:ext uri="{FF2B5EF4-FFF2-40B4-BE49-F238E27FC236}">
                <a16:creationId xmlns="" xmlns:a16="http://schemas.microsoft.com/office/drawing/2014/main" id="{04DA9611-485B-4A12-9B76-F9BFE4EC2C96}"/>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 xmlns:p14="http://schemas.microsoft.com/office/powerpoint/2010/main" val="330861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65996"/>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30</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673794070"/>
              </p:ext>
            </p:extLst>
          </p:nvPr>
        </p:nvGraphicFramePr>
        <p:xfrm>
          <a:off x="546267" y="1697123"/>
          <a:ext cx="10854044" cy="4359294"/>
        </p:xfrm>
        <a:graphic>
          <a:graphicData uri="http://schemas.openxmlformats.org/drawingml/2006/table">
            <a:tbl>
              <a:tblPr>
                <a:tableStyleId>{2F97219E-47E3-4618-8DF7-FFF5EF85DE19}</a:tableStyleId>
              </a:tblPr>
              <a:tblGrid>
                <a:gridCol w="1634866">
                  <a:extLst>
                    <a:ext uri="{9D8B030D-6E8A-4147-A177-3AD203B41FA5}">
                      <a16:colId xmlns="" xmlns:a16="http://schemas.microsoft.com/office/drawing/2014/main" val="4028491833"/>
                    </a:ext>
                  </a:extLst>
                </a:gridCol>
                <a:gridCol w="1401314">
                  <a:extLst>
                    <a:ext uri="{9D8B030D-6E8A-4147-A177-3AD203B41FA5}">
                      <a16:colId xmlns="" xmlns:a16="http://schemas.microsoft.com/office/drawing/2014/main" val="2397852496"/>
                    </a:ext>
                  </a:extLst>
                </a:gridCol>
                <a:gridCol w="2433864">
                  <a:extLst>
                    <a:ext uri="{9D8B030D-6E8A-4147-A177-3AD203B41FA5}">
                      <a16:colId xmlns="" xmlns:a16="http://schemas.microsoft.com/office/drawing/2014/main" val="4023009546"/>
                    </a:ext>
                  </a:extLst>
                </a:gridCol>
                <a:gridCol w="4474374">
                  <a:extLst>
                    <a:ext uri="{9D8B030D-6E8A-4147-A177-3AD203B41FA5}">
                      <a16:colId xmlns="" xmlns:a16="http://schemas.microsoft.com/office/drawing/2014/main" val="4139343270"/>
                    </a:ext>
                  </a:extLst>
                </a:gridCol>
                <a:gridCol w="909626">
                  <a:extLst>
                    <a:ext uri="{9D8B030D-6E8A-4147-A177-3AD203B41FA5}">
                      <a16:colId xmlns="" xmlns:a16="http://schemas.microsoft.com/office/drawing/2014/main" val="1750524402"/>
                    </a:ext>
                  </a:extLst>
                </a:gridCol>
              </a:tblGrid>
              <a:tr h="4359294">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ΜΕΤΑΡΡΥΘΜΙΣΗ ΤΗΣ ΕΠΑΓΓΕΛΜΑΤΙΚΗΣ ΕΚΠΑΙΔΕΥΣΗΣ ΚΑΙ ΚΑΤΑΡΤΙΣΗΣ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Αναβάθμιση της επαγγελματικής εκπαίδευσης και κατάρτισης επιταχύνοντας την εφαρμογή του σχετικού νόμου που ψηφίστηκε στο τέλος του 2020. Περιλαμβάνει μεταξύ άλλων: Ίδρυση και ενίσχυση θεματικών και πειραματικών ΙΕΚ (Ινστιτούτα Επαγγελματικής Κατάρτισης) και πρότυπων επαγγελματικών λυκείων (ΕΠΑΛ). </a:t>
                      </a: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ΕΟΠΠΕΠ, ανάπτυξη πλατφόρμας ψηφιακών εξετάσεων, πλατφόρμας ψηφιακής μάθησης (e-</a:t>
                      </a:r>
                      <a:r>
                        <a:rPr lang="el-GR" sz="1800" dirty="0" err="1">
                          <a:effectLst/>
                          <a:latin typeface="Calibri" panose="020F0502020204030204" pitchFamily="34" charset="0"/>
                          <a:ea typeface="Calibri" panose="020F0502020204030204" pitchFamily="34" charset="0"/>
                          <a:cs typeface="Calibri" panose="020F0502020204030204" pitchFamily="34" charset="0"/>
                        </a:rPr>
                        <a:t>learning</a:t>
                      </a:r>
                      <a:r>
                        <a:rPr lang="el-GR" sz="1800" dirty="0">
                          <a:effectLst/>
                          <a:latin typeface="Calibri" panose="020F0502020204030204" pitchFamily="34" charset="0"/>
                          <a:ea typeface="Calibri" panose="020F0502020204030204" pitchFamily="34" charset="0"/>
                          <a:cs typeface="Calibri" panose="020F0502020204030204" pitchFamily="34" charset="0"/>
                        </a:rPr>
                        <a:t> και αντίστοιχης ψηφιακής βιβλιοθήκης) και ανάπτυξη και πιστοποίηση 200 επαγγελματικών προφίλ στους τομείς της ενέργειας, του περιβάλλοντος και της ψηφιακής οικονομίας.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69</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546267" y="1130154"/>
          <a:ext cx="10854043" cy="520516"/>
        </p:xfrm>
        <a:graphic>
          <a:graphicData uri="http://schemas.openxmlformats.org/drawingml/2006/table">
            <a:tbl>
              <a:tblPr>
                <a:tableStyleId>{2F97219E-47E3-4618-8DF7-FFF5EF85DE19}</a:tableStyleId>
              </a:tblPr>
              <a:tblGrid>
                <a:gridCol w="1592579">
                  <a:extLst>
                    <a:ext uri="{9D8B030D-6E8A-4147-A177-3AD203B41FA5}">
                      <a16:colId xmlns="" xmlns:a16="http://schemas.microsoft.com/office/drawing/2014/main" val="2148226613"/>
                    </a:ext>
                  </a:extLst>
                </a:gridCol>
                <a:gridCol w="1407743">
                  <a:extLst>
                    <a:ext uri="{9D8B030D-6E8A-4147-A177-3AD203B41FA5}">
                      <a16:colId xmlns="" xmlns:a16="http://schemas.microsoft.com/office/drawing/2014/main" val="3064262405"/>
                    </a:ext>
                  </a:extLst>
                </a:gridCol>
                <a:gridCol w="2445027">
                  <a:extLst>
                    <a:ext uri="{9D8B030D-6E8A-4147-A177-3AD203B41FA5}">
                      <a16:colId xmlns="" xmlns:a16="http://schemas.microsoft.com/office/drawing/2014/main" val="1105989800"/>
                    </a:ext>
                  </a:extLst>
                </a:gridCol>
                <a:gridCol w="4494897">
                  <a:extLst>
                    <a:ext uri="{9D8B030D-6E8A-4147-A177-3AD203B41FA5}">
                      <a16:colId xmlns="" xmlns:a16="http://schemas.microsoft.com/office/drawing/2014/main" val="3237085372"/>
                    </a:ext>
                  </a:extLst>
                </a:gridCol>
                <a:gridCol w="913797">
                  <a:extLst>
                    <a:ext uri="{9D8B030D-6E8A-4147-A177-3AD203B41FA5}">
                      <a16:colId xmlns="" xmlns:a16="http://schemas.microsoft.com/office/drawing/2014/main" val="661199388"/>
                    </a:ext>
                  </a:extLst>
                </a:gridCol>
              </a:tblGrid>
              <a:tr h="520516">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Περιγραφή</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82177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31</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150431473"/>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'Αξονας 3.2: Ενίσχυση της εκπαίδευσης και της δια βίου μάθησης και εκσυγχρονισμός της επαγγελματικής εκπαίδευσης και κατάρτισης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ΑΝΑΒΑΘΜΙΣΗ ΕΠΑΓΓΕΛΜΑΤΙΚΗΣ ΕΚΠΑΙΔΕΥΣΗΣ ΚΑΙ ΚΑΤΑΡΤΙΣΗΣ – ΠΡΟΜΗΘΕΙΑ ΕΡΓΑΣΤΗΡΙΑΚΟΥ ΕΞΟΠΛΙΣΜΟΥ ΓΙΑ ΙΕΚ, ΕΠΑΛ κ.λπ.</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Εκσυγχρονίζονται και ανανεώνονται οι υποδομές Επαγγελματικής Εκπαίδευσης και Κατάρτισης σε όλη την Ελλάδα με την αναβάθμιση του εργαστηριακού εξοπλισμού για τον σύνολο των Εργαστηριακών Κέντρων των  ΙΕΚ, ΕΠΑΛ, Τμήματα </a:t>
                      </a:r>
                      <a:r>
                        <a:rPr lang="el-GR" sz="1600" dirty="0" err="1">
                          <a:effectLst/>
                          <a:latin typeface="Calibri" panose="020F0502020204030204" pitchFamily="34" charset="0"/>
                          <a:ea typeface="Calibri" panose="020F0502020204030204" pitchFamily="34" charset="0"/>
                          <a:cs typeface="Calibri" panose="020F0502020204030204" pitchFamily="34" charset="0"/>
                        </a:rPr>
                        <a:t>Μετα</a:t>
                      </a:r>
                      <a:r>
                        <a:rPr lang="el-GR" sz="1600" dirty="0">
                          <a:effectLst/>
                          <a:latin typeface="Calibri" panose="020F0502020204030204" pitchFamily="34" charset="0"/>
                          <a:ea typeface="Calibri" panose="020F0502020204030204" pitchFamily="34" charset="0"/>
                          <a:cs typeface="Calibri" panose="020F0502020204030204" pitchFamily="34" charset="0"/>
                        </a:rPr>
                        <a:t>-δευτεροβάθμιας Μαθητείας και Σχολές Επαγγελματικής Κατάρτισης. Στόχος η αναβάθμιση της Επαγγελματικής Εκπαίδευσης και Κατάρτισης και η διαμόρφωση ανθρώπινου δυναμικού υψηλών δεξιοτήτων, που διευκολύνει τη δημιουργία νέων ποιοτικών θέσεων εργασίας και την αύξηση των εισοδημάτων.</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92</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74765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32</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4142357395"/>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ΑΝΑΒΑΘΜΙΣΗ ΔΕΞΙΟΤΗΤΩΝ ΣΤΟΝ ΤΟΜΕΑ ΤΟΥ ΤΟΥΡΙΣΜΟΥ</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Επαναπροσδιορισμός και αναβάθμιση των δεξιοτήτων του ανθρώπινου δυναμικού τουριστικών επιχειρήσεων που αντιμετωπίζουν προβλήματα απασχόλησης. Αφορά ιδίως εποχιακούς εργαζόμενους, μακροχρόνια άνεργους και υπαλλήλους που τέθηκαν σε αναστολή λόγω του COVID-19. Επικέντρωση σε 7 επαγγελματικές ειδικεύσεις. Το έργο θα οδηγήσει σε βελτίωση της απασχόλησης, καλύτερες αμοιβές αλλά και θα διευκολύνει τις τουριστικές επιχειρήσεις στην ανεύρεση προσωπικού με σύγχρονες δεξιότητες και αυξημένη εξειδίκευση.</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46</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89927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33</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413963740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ΜΕΓΑΛΟ ΠΡΟΓΡΑΜΜΑ ΑΡΔΕΥΤΙΚΩΝ ΕΡΓΩΝ ΜΕ ΣΔΙΤ ΓΙΑ ΤΗΝ  ΕΝΙΣΧΥΣΗ ΤΗΣ ΓΕΩΡΓΙΚΗΣ ΠΑΡΑΓΩΓΗΣ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Μεγάλες επενδύσεις σε αρδευτικά δίκτυα και συστήματα (κατασκευή και εκσυγχρονισμός φραγμάτων, αρδευτικών δικτύων, δεξαμενών κα) σε συνεργασία με τον ιδιωτικό τομέα (ΣΔΙΤ), ώστε να υπάρξει αύξηση των αρδευόμενων εκτάσεων και κατά συνέπεια της αγροτικής παραγωγής με παράλληλη έξυπνη διαχείριση των υδατικών πόρων και την εξοικονόμηση των διαθέσιμων υδατικών αποθεμάτων. Στόχος των έργων που θα φτάσουν σε σύνολο προϋπολογισμού τα 750 εκ. ευρώ, η αύξηση της ανταγωνιστικότητας του </a:t>
                      </a:r>
                      <a:r>
                        <a:rPr lang="el-GR" sz="1800" dirty="0" err="1">
                          <a:effectLst/>
                          <a:latin typeface="Calibri" panose="020F0502020204030204" pitchFamily="34" charset="0"/>
                          <a:ea typeface="Calibri" panose="020F0502020204030204" pitchFamily="34" charset="0"/>
                          <a:cs typeface="Calibri" panose="020F0502020204030204" pitchFamily="34" charset="0"/>
                        </a:rPr>
                        <a:t>αγροτοδιατροφικού</a:t>
                      </a:r>
                      <a:r>
                        <a:rPr lang="el-GR" sz="1800" dirty="0">
                          <a:effectLst/>
                          <a:latin typeface="Calibri" panose="020F0502020204030204" pitchFamily="34" charset="0"/>
                          <a:ea typeface="Calibri" panose="020F0502020204030204" pitchFamily="34" charset="0"/>
                          <a:cs typeface="Calibri" panose="020F0502020204030204" pitchFamily="34" charset="0"/>
                        </a:rPr>
                        <a:t> τομέα, η αύξηση του αγροτικού εισοδήματος και η δημιουργία νέων θέσεων εργασίας στη διάρκεια της κατασκευής και στη συνέχεια συντήρησης των έργων.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200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939941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34</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72596622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ΑΝΑΒΑΘΜΙΣΗ ΥΔΡΕΥΣΗΣ ΑΝΑΠΤΥΣΣΟΜΕΝΩΝ ΠΕΡΙΟΧΩΝ</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Ενίσχυση των δικτύων ύδρευσης περιοχών της Δυτικής Ελλάδας (Πρέβεζα, Άρτα) και νησιών (Λέσβος, Λευκάδα, Κέρκυρα). Ενισχύεται έτσι η ανθεκτικότητα των περιοχών στην κλιματική αλλαγή, αλλά και η βιώσιμη τουριστική ανάπτυξη.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290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284203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35</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119438264"/>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a:t>
                      </a:r>
                      <a:r>
                        <a:rPr lang="el-GR" sz="16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600" dirty="0">
                          <a:effectLst/>
                          <a:latin typeface="Calibri" panose="020F0502020204030204" pitchFamily="34" charset="0"/>
                          <a:ea typeface="Calibri" panose="020F0502020204030204" pitchFamily="34" charset="0"/>
                          <a:cs typeface="Calibri" panose="020F0502020204030204" pitchFamily="34" charset="0"/>
                        </a:rPr>
                        <a:t>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600">
                          <a:effectLst/>
                          <a:latin typeface="Calibri" panose="020F0502020204030204" pitchFamily="34" charset="0"/>
                          <a:ea typeface="Calibri" panose="020F0502020204030204" pitchFamily="34" charset="0"/>
                          <a:cs typeface="Calibri" panose="020F0502020204030204" pitchFamily="34" charset="0"/>
                        </a:rPr>
                        <a:t>ΕΠΕΞΕΡΓΑΣΙΑ ΚΑΙ ΚΑΘΑΡΙΣΜΟΣ ΑΣΤΙΚΩΝ ΛΥΜΑΤΩΝ ΠΕΡΙΒΑΛΛΟΝΤΙΚΑ ΕΥΑΙΣΘΗΤΩΝ ΟΙΚΙΣΜΩΝ ΚΑΙ ΕΚΣΥΧΡΟΝΙΣΜΟΣ ΕΓΚΑΤΑΣΤΑΣΕΩΝ ΣΕ ΕΠΙΛΕΓΜΕΝΕΣ ΠΟΛΕΙΣ</a:t>
                      </a:r>
                    </a:p>
                  </a:txBody>
                  <a:tcPr marL="63500" marR="63500" marT="63500" marB="63500"/>
                </a:tc>
                <a:tc>
                  <a:txBody>
                    <a:bodyPr/>
                    <a:lstStyle/>
                    <a:p>
                      <a:pPr algn="just">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Δημιουργία υποδομών επεξεργασίας αστικών λυμάτων σε οικισμούς κάτω των 2000 κατοίκων σε τουριστικά και περιβαλλοντικά ευαίσθητες περιοχές (παραλιακά μέτωπα Κορινθίας, δυτικό παραλιακό μέτωπο Βόλου, περιοχή Μόρνου, οικισμοί σε Ιωάννινα, Πέλλα, Κερατέα, οικισμοί σε νησιά όπως Κρήτη, Κέρκυρα, Σκύρος, Σκόπελος κα). Εκσυγχρονισμός εγκαταστάσεων επεξεργασίας αστικών λυμάτων και </a:t>
                      </a:r>
                      <a:r>
                        <a:rPr lang="el-GR" sz="1600" dirty="0" err="1">
                          <a:effectLst/>
                          <a:latin typeface="Calibri" panose="020F0502020204030204" pitchFamily="34" charset="0"/>
                          <a:ea typeface="Calibri" panose="020F0502020204030204" pitchFamily="34" charset="0"/>
                          <a:cs typeface="Calibri" panose="020F0502020204030204" pitchFamily="34" charset="0"/>
                        </a:rPr>
                        <a:t>επανάχρηση</a:t>
                      </a:r>
                      <a:r>
                        <a:rPr lang="el-GR" sz="1600" dirty="0">
                          <a:effectLst/>
                          <a:latin typeface="Calibri" panose="020F0502020204030204" pitchFamily="34" charset="0"/>
                          <a:ea typeface="Calibri" panose="020F0502020204030204" pitchFamily="34" charset="0"/>
                          <a:cs typeface="Calibri" panose="020F0502020204030204" pitchFamily="34" charset="0"/>
                        </a:rPr>
                        <a:t> του επεξεργασμένου ύδατος, σε σημαντικές πόλεις της χώρας (π.χ. Αλιβέρι, Σέρρες, </a:t>
                      </a:r>
                      <a:r>
                        <a:rPr lang="el-GR" sz="1600" dirty="0" err="1">
                          <a:effectLst/>
                          <a:latin typeface="Calibri" panose="020F0502020204030204" pitchFamily="34" charset="0"/>
                          <a:ea typeface="Calibri" panose="020F0502020204030204" pitchFamily="34" charset="0"/>
                          <a:cs typeface="Calibri" panose="020F0502020204030204" pitchFamily="34" charset="0"/>
                        </a:rPr>
                        <a:t>Σιθωνία</a:t>
                      </a:r>
                      <a:r>
                        <a:rPr lang="el-GR" sz="1600" dirty="0">
                          <a:effectLst/>
                          <a:latin typeface="Calibri" panose="020F0502020204030204" pitchFamily="34" charset="0"/>
                          <a:ea typeface="Calibri" panose="020F0502020204030204" pitchFamily="34" charset="0"/>
                          <a:cs typeface="Calibri" panose="020F0502020204030204" pitchFamily="34" charset="0"/>
                        </a:rPr>
                        <a:t>, Λαμία, Τρίκαλα, Λάρισα, Νάουσα της Πάρου)  και στην Μοναστική Κοινότητα Αγίου Όρους. Υποδομές διαχείρισης ιλύος σε μεγάλες πόλεις (π.χ. Σέρρες, Ιωάννινα, Καβάλα, Αλεξανδρούπολη). Στόχος η προστασία του περιβάλλοντος, η βελτίωση της ποιότητας ζωής των κατοίκων και η βιώσιμη αστική και τουριστική ανάπτυξη.</a:t>
                      </a:r>
                    </a:p>
                  </a:txBody>
                  <a:tcPr marL="63500" marR="63500" marT="63500" marB="63500"/>
                </a:tc>
                <a:tc>
                  <a:txBody>
                    <a:bodyPr/>
                    <a:lstStyle/>
                    <a:p>
                      <a:pPr algn="l">
                        <a:spcBef>
                          <a:spcPts val="600"/>
                        </a:spcBef>
                        <a:spcAft>
                          <a:spcPts val="600"/>
                        </a:spcAft>
                      </a:pPr>
                      <a:r>
                        <a:rPr lang="el-GR" sz="1600" dirty="0">
                          <a:effectLst/>
                          <a:latin typeface="Calibri" panose="020F0502020204030204" pitchFamily="34" charset="0"/>
                          <a:ea typeface="Calibri" panose="020F0502020204030204" pitchFamily="34" charset="0"/>
                          <a:cs typeface="Calibri" panose="020F0502020204030204" pitchFamily="34" charset="0"/>
                        </a:rPr>
                        <a:t>230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77723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36</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71444376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ΔΡΑΣΕΙΣ ΠΡΟΣΤΑΣΙΑΣ ΤΗΣ ΒΙΟΠΟΙΚΙΛΟΤΗΤΑΣ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Δημιουργία εθνικού δικτύου με μονοπάτια και διαδρομές πεζοπορίας σε ολόκληρη την Ελλάδα. Αποκατάσταση αναβαθμίδων (ξερολιθιές), που διαδραματίζουν σημαντικό ρόλο στο Μεσογειακό περιβάλλον όπως η προστασία από τη διάβρωση και τις πλημμύρες. Δημιουργία και αναβάθμιση μουσειακών χώρων για τη Φυσική ιστορία της Ελλάδας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sz="1800" dirty="0">
                          <a:effectLst/>
                          <a:latin typeface="Calibri" panose="020F0502020204030204" pitchFamily="34" charset="0"/>
                          <a:ea typeface="Calibri" panose="020F0502020204030204" pitchFamily="34" charset="0"/>
                          <a:cs typeface="Calibri" panose="020F0502020204030204" pitchFamily="34" charset="0"/>
                        </a:rPr>
                        <a:t> συλλογών της Ελληνικής Φυσικής Ιστορίας. Δημιουργία Εθνικού Συστήματος Παρακολούθησης ειδών, βιοτόπων και προστατευόμενων περιοχών, και άλλες δράσεις προστασίας της βιοποικιλότητας.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100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898839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37</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67453658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ΑΝΤΙΠΛΗΜΜΥΡΙΚΑ ΕΡΓΑ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Επενδύσεις πολλαπλών χρήσεων με στόχο τον περιορισμό των κινδύνων πλημμύρας και την παροχή νερού για αρδευτικούς σκοπούς σε περιοχές με μεγάλη ξηρασία κατά τη θερινή περίοδο και την ενίσχυση της αποτελεσματικής διαχείρισης υδάτων σε επιλεγμένες περιοχές στην Ελλάδα (Κρήτη, Δυτική Ελλάδα, Πελοπόννησος, Κεντρική Μακεδονία).</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110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770077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38</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56117088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ΕΠΕΝΔΥΣΕΙΣ ΕΚΣΥΓΧΡΟΝΙΣΜΟΥ ΕΝΑΕΡΙΩΝ ΜΕΣΩΝ ΓΙΑ ΤΗΝ ΠΟΛΙΤΙΚΗ ΠΡΟΣΤΑΣΙΑ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Η άμεση και έγκαιρη επέμβαση είναι κρίσιμη για τη διαχείριση των κρίσεων που δημιουργούν οι φυσικές καταστροφές και προπαντός αυτές που γίνονται όλο και πιο επικίνδυνες λόγω κλιματικής αλλαγής (πυρκαγιές, πλημμύρες κα). Έτσι πολλαπλασιάζουμε και βελτιώνουμε τα εναέρια μέσα που διατίθενται για ανάγκες Πολιτικής Προστασίας. Περιλαμβάνεται εδώ ο εκσυγχρονισμός 7 αεροσκαφών </a:t>
                      </a:r>
                      <a:r>
                        <a:rPr lang="el-GR" sz="1800" dirty="0" err="1">
                          <a:effectLst/>
                          <a:latin typeface="Calibri" panose="020F0502020204030204" pitchFamily="34" charset="0"/>
                          <a:ea typeface="Calibri" panose="020F0502020204030204" pitchFamily="34" charset="0"/>
                          <a:cs typeface="Calibri" panose="020F0502020204030204" pitchFamily="34" charset="0"/>
                        </a:rPr>
                        <a:t>Canadair</a:t>
                      </a:r>
                      <a:r>
                        <a:rPr lang="el-GR" sz="1800" dirty="0">
                          <a:effectLst/>
                          <a:latin typeface="Calibri" panose="020F0502020204030204" pitchFamily="34" charset="0"/>
                          <a:ea typeface="Calibri" panose="020F0502020204030204" pitchFamily="34" charset="0"/>
                          <a:cs typeface="Calibri" panose="020F0502020204030204" pitchFamily="34" charset="0"/>
                        </a:rPr>
                        <a:t>,  2 ελικοπτέρων Super </a:t>
                      </a:r>
                      <a:r>
                        <a:rPr lang="el-GR" sz="1800" dirty="0" err="1">
                          <a:effectLst/>
                          <a:latin typeface="Calibri" panose="020F0502020204030204" pitchFamily="34" charset="0"/>
                          <a:ea typeface="Calibri" panose="020F0502020204030204" pitchFamily="34" charset="0"/>
                          <a:cs typeface="Calibri" panose="020F0502020204030204" pitchFamily="34" charset="0"/>
                        </a:rPr>
                        <a:t>Pumas</a:t>
                      </a:r>
                      <a:r>
                        <a:rPr lang="el-GR" sz="1800" dirty="0">
                          <a:effectLst/>
                          <a:latin typeface="Calibri" panose="020F0502020204030204" pitchFamily="34" charset="0"/>
                          <a:ea typeface="Calibri" panose="020F0502020204030204" pitchFamily="34" charset="0"/>
                          <a:cs typeface="Calibri" panose="020F0502020204030204" pitchFamily="34" charset="0"/>
                        </a:rPr>
                        <a:t> και 3 BK 117, και η προμήθεια 15 νέων μικρών αμφιβίων αεροσκαφών για παρεμβάσεις πυρόσβεσης σε νησιωτικές περιοχές, ελικοπτέρων 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drones</a:t>
                      </a:r>
                      <a:r>
                        <a:rPr lang="el-GR" sz="1800" dirty="0">
                          <a:effectLst/>
                          <a:latin typeface="Calibri" panose="020F0502020204030204" pitchFamily="34" charset="0"/>
                          <a:ea typeface="Calibri" panose="020F0502020204030204" pitchFamily="34" charset="0"/>
                          <a:cs typeface="Calibri" panose="020F0502020204030204" pitchFamily="34" charset="0"/>
                        </a:rPr>
                        <a:t>, που θα χρησιμοποιηθούν για μεταφορές, ιατρική χρήση, έκτακτη ανάγκη, επιτήρηση και πυρόσβεση.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155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88421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39</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89488159"/>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ΕΝΙΣΧΥΣΗ ΑΝΤΙΠΥΡΙΚΗΣ &amp; ΑΝΤΙΠΛΗΜΜΥΡΙΚΗΣ ΠΡΟΣΤΑΣΙΑΣ (ΟΧΗΜΑΤΑ, ΕΞΟΠΛΙΣΜΟΣ κ.λπ.)</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Προμήθεια πυροσβεστικών και άλλων οχημάτων και εξοπλισμού για τοπικές αρχές (Περιφέρειες &amp; Δήμοι) και την Πολιτική Προστασία. Ανάπτυξη έργων πρόληψης. Προμήθεια μεταφερόμενων γεφυρών τύπου </a:t>
                      </a:r>
                      <a:r>
                        <a:rPr lang="el-GR" sz="1800" dirty="0" err="1">
                          <a:effectLst/>
                          <a:latin typeface="Calibri" panose="020F0502020204030204" pitchFamily="34" charset="0"/>
                          <a:ea typeface="Calibri" panose="020F0502020204030204" pitchFamily="34" charset="0"/>
                          <a:cs typeface="Calibri" panose="020F0502020204030204" pitchFamily="34" charset="0"/>
                        </a:rPr>
                        <a:t>Bailey</a:t>
                      </a:r>
                      <a:r>
                        <a:rPr lang="el-GR" sz="1800" dirty="0">
                          <a:effectLst/>
                          <a:latin typeface="Calibri" panose="020F0502020204030204" pitchFamily="34" charset="0"/>
                          <a:ea typeface="Calibri" panose="020F0502020204030204" pitchFamily="34" charset="0"/>
                          <a:cs typeface="Calibri" panose="020F0502020204030204" pitchFamily="34" charset="0"/>
                        </a:rPr>
                        <a:t> για αντιμετώπιση πλημμυρών.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115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86793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0170BA0-D510-4944-A166-B3E7B3BEEDB4}"/>
              </a:ext>
            </a:extLst>
          </p:cNvPr>
          <p:cNvSpPr>
            <a:spLocks noGrp="1"/>
          </p:cNvSpPr>
          <p:nvPr>
            <p:ph type="title"/>
          </p:nvPr>
        </p:nvSpPr>
        <p:spPr/>
        <p:txBody>
          <a:bodyPr/>
          <a:lstStyle/>
          <a:p>
            <a:r>
              <a:rPr lang="el-GR" sz="3600" b="1" dirty="0">
                <a:solidFill>
                  <a:srgbClr val="0F4D8C"/>
                </a:solidFill>
                <a:latin typeface="Cera"/>
                <a:ea typeface="Roboto" panose="020B0604020202020204" charset="0"/>
                <a:cs typeface="Calibri"/>
                <a:sym typeface="Calibri"/>
              </a:rPr>
              <a:t>Επενδυτικό κενό/ έλλειμμα επενδύσεων</a:t>
            </a:r>
            <a:endParaRPr lang="el-GR" sz="3600" dirty="0"/>
          </a:p>
        </p:txBody>
      </p:sp>
      <p:sp>
        <p:nvSpPr>
          <p:cNvPr id="3" name="Θέση κειμένου 2">
            <a:extLst>
              <a:ext uri="{FF2B5EF4-FFF2-40B4-BE49-F238E27FC236}">
                <a16:creationId xmlns="" xmlns:a16="http://schemas.microsoft.com/office/drawing/2014/main" id="{DDEE8205-6D57-7146-9D16-AACBF9275779}"/>
              </a:ext>
            </a:extLst>
          </p:cNvPr>
          <p:cNvSpPr>
            <a:spLocks noGrp="1"/>
          </p:cNvSpPr>
          <p:nvPr>
            <p:ph type="body" idx="1"/>
          </p:nvPr>
        </p:nvSpPr>
        <p:spPr/>
        <p:txBody>
          <a:bodyPr/>
          <a:lstStyle/>
          <a:p>
            <a:r>
              <a:rPr lang="el-GR" i="1" dirty="0"/>
              <a:t>Εικόνα 1: Ακαθάριστος σχηματισμός παγίου κεφαλαίου (% ΑΕΠ), 2000-19 &amp; 2019</a:t>
            </a:r>
          </a:p>
          <a:p>
            <a:endParaRPr lang="el-GR" dirty="0"/>
          </a:p>
        </p:txBody>
      </p:sp>
      <p:sp>
        <p:nvSpPr>
          <p:cNvPr id="4" name="Θέση αριθμού διαφάνειας 3">
            <a:extLst>
              <a:ext uri="{FF2B5EF4-FFF2-40B4-BE49-F238E27FC236}">
                <a16:creationId xmlns="" xmlns:a16="http://schemas.microsoft.com/office/drawing/2014/main" id="{A5E1C621-586C-8746-B8AA-4F7A9488F12F}"/>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image6.png">
            <a:extLst>
              <a:ext uri="{FF2B5EF4-FFF2-40B4-BE49-F238E27FC236}">
                <a16:creationId xmlns="" xmlns:a16="http://schemas.microsoft.com/office/drawing/2014/main" id="{BCBF8D53-459A-3242-9877-1F4D7FD83C60}"/>
              </a:ext>
            </a:extLst>
          </p:cNvPr>
          <p:cNvPicPr/>
          <p:nvPr/>
        </p:nvPicPr>
        <p:blipFill>
          <a:blip r:embed="rId2"/>
          <a:srcRect/>
          <a:stretch>
            <a:fillRect/>
          </a:stretch>
        </p:blipFill>
        <p:spPr>
          <a:xfrm>
            <a:off x="517106" y="1425630"/>
            <a:ext cx="9006903" cy="3787638"/>
          </a:xfrm>
          <a:prstGeom prst="rect">
            <a:avLst/>
          </a:prstGeom>
          <a:ln/>
        </p:spPr>
      </p:pic>
    </p:spTree>
    <p:extLst>
      <p:ext uri="{BB962C8B-B14F-4D97-AF65-F5344CB8AC3E}">
        <p14:creationId xmlns="" xmlns:p14="http://schemas.microsoft.com/office/powerpoint/2010/main" val="3411855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40</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551564581"/>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1.4: Αειφόρος χρήση των πόρων, ανθεκτικότητα στην κλιματική αλλαγή και διατήρηση της βιοποικιλότητας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ΑΝΑΒΑΘΜΙΣΗ ΕΞΟΠΛΙΣΜΟΥ ΠΟΛΙΤΙΚΗΣ ΠΡΟΣΤΑΣΙΑΣ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Σύγχρονος τεχνολογικός εξοπλισμός Πολιτικής Προστασίας. Περιλαμβάνονται μεταξύ άλλων: Αισθητήρες GPS στα οχήματα της πυροσβεστικής και σε άλλα οχήματα πολιτικής προστασίας, μετεωρολογικοί σταθμοί, σεισμογράφοι, κάμερες, συστήματα ανίχνευσης πυρκαγιών, αισθητήρες που προειδοποιούν για την άνοδο των υδάτων καθώς και δημιουργία χαρτών </a:t>
                      </a:r>
                      <a:r>
                        <a:rPr lang="el-GR" sz="1800" dirty="0" err="1">
                          <a:effectLst/>
                          <a:latin typeface="Calibri" panose="020F0502020204030204" pitchFamily="34" charset="0"/>
                          <a:ea typeface="Calibri" panose="020F0502020204030204" pitchFamily="34" charset="0"/>
                          <a:cs typeface="Calibri" panose="020F0502020204030204" pitchFamily="34" charset="0"/>
                        </a:rPr>
                        <a:t>πλημμυρικών</a:t>
                      </a:r>
                      <a:r>
                        <a:rPr lang="el-GR" sz="1800" dirty="0">
                          <a:effectLst/>
                          <a:latin typeface="Calibri" panose="020F0502020204030204" pitchFamily="34" charset="0"/>
                          <a:ea typeface="Calibri" panose="020F0502020204030204" pitchFamily="34" charset="0"/>
                          <a:cs typeface="Calibri" panose="020F0502020204030204" pitchFamily="34" charset="0"/>
                        </a:rPr>
                        <a:t> κινδύνων και συστήματα κατάσβεσης πυρκαγιών σε κρίσιμους αρχαιολογικούς χώρους, καθώς και σε περιοχές </a:t>
                      </a:r>
                      <a:r>
                        <a:rPr lang="el-GR" sz="1800" dirty="0" err="1">
                          <a:effectLst/>
                          <a:latin typeface="Calibri" panose="020F0502020204030204" pitchFamily="34" charset="0"/>
                          <a:ea typeface="Calibri" panose="020F0502020204030204" pitchFamily="34" charset="0"/>
                          <a:cs typeface="Calibri" panose="020F0502020204030204" pitchFamily="34" charset="0"/>
                        </a:rPr>
                        <a:t>natura</a:t>
                      </a:r>
                      <a:r>
                        <a:rPr lang="el-GR" sz="1800" dirty="0">
                          <a:effectLst/>
                          <a:latin typeface="Calibri" panose="020F0502020204030204" pitchFamily="34" charset="0"/>
                          <a:ea typeface="Calibri" panose="020F0502020204030204" pitchFamily="34" charset="0"/>
                          <a:cs typeface="Calibri" panose="020F0502020204030204" pitchFamily="34" charset="0"/>
                        </a:rPr>
                        <a:t>, περιοχές μεγάλου φυσικού κάλους κ.λπ.</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693835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41</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823685342"/>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ΕΝΙΣΧΥΣΗ ΠΑΙΔΙΚΗΣ ΠΡΟΣΤΑΣΙΑΣ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Ολοκληρωμένη παρέμβαση για την παιδική προστασία που περιλαμβάνει μεταξύ άλλων: (1) μεταρρύθμιση των  προγραμμάτων των βρεφονηπιακών σταθμών για την καλύτερη προετοιμασία των παιδιών για την πρωτοβάθμια εκπαίδευση, (2) επιδότηση δημιουργίας βρεφονηπιακών σταθμών ή θέσεων σε σταθμούς για πολύ μικρά παιδιά (από 2 μήνες ως 2,5 έτη), (3) ένταξη της τεχνολογίας σε Κέντρα Δημιουργικής Απασχόλησης Παιδιών, (4) ενίσχυση των προγραμμάτων </a:t>
                      </a:r>
                      <a:r>
                        <a:rPr lang="el-GR" sz="1800" dirty="0" err="1">
                          <a:effectLst/>
                          <a:latin typeface="Calibri" panose="020F0502020204030204" pitchFamily="34" charset="0"/>
                          <a:ea typeface="Calibri" panose="020F0502020204030204" pitchFamily="34" charset="0"/>
                          <a:cs typeface="Calibri" panose="020F0502020204030204" pitchFamily="34" charset="0"/>
                        </a:rPr>
                        <a:t>αποϊδρυματοποίησης</a:t>
                      </a:r>
                      <a:r>
                        <a:rPr lang="el-GR" sz="1800" dirty="0">
                          <a:effectLst/>
                          <a:latin typeface="Calibri" panose="020F0502020204030204" pitchFamily="34" charset="0"/>
                          <a:ea typeface="Calibri" panose="020F0502020204030204" pitchFamily="34" charset="0"/>
                          <a:cs typeface="Calibri" panose="020F0502020204030204" pitchFamily="34" charset="0"/>
                        </a:rPr>
                        <a:t> παιδιών με σοβαρές αναπηρίες ή σοβαρά προβλήματα ψυχικής υγείας με αξιοποίηση  μεταξύ άλλων και της επαγγελματικής αναδοχής, Το έργο βάζει στο επίκεντρο τα παιδιά και το μέλλον της χώρας.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184</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751226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42</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98416726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Μεταρρύθμιση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ΥΠΟΣΤΗΡΙΞΗ ΑΤΟΜΩΝ ΜΕ ΑΝΑΠΗΡΙΑ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Ενίσχυση της κοινωνικής ένταξης, της ανεξάρτητης διαβίωσης, της απασχόλησης και της προσχολικής παρέμβασης σε άτομα και παιδιά με αναπηρία διαφόρων κατηγοριών (κινητικά προβλήματα, αισθητήρια προβλήματα, αυτισμός). Περιλαμβάνει </a:t>
                      </a:r>
                      <a:r>
                        <a:rPr lang="el-GR" sz="1800" dirty="0" err="1">
                          <a:effectLst/>
                          <a:latin typeface="Calibri" panose="020F0502020204030204" pitchFamily="34" charset="0"/>
                          <a:ea typeface="Calibri" panose="020F0502020204030204" pitchFamily="34" charset="0"/>
                          <a:cs typeface="Calibri" panose="020F0502020204030204" pitchFamily="34" charset="0"/>
                        </a:rPr>
                        <a:t>υποέργα</a:t>
                      </a:r>
                      <a:r>
                        <a:rPr lang="el-GR" sz="1800" dirty="0">
                          <a:effectLst/>
                          <a:latin typeface="Calibri" panose="020F0502020204030204" pitchFamily="34" charset="0"/>
                          <a:ea typeface="Calibri" panose="020F0502020204030204" pitchFamily="34" charset="0"/>
                          <a:cs typeface="Calibri" panose="020F0502020204030204" pitchFamily="34" charset="0"/>
                        </a:rPr>
                        <a:t> όπως:</a:t>
                      </a:r>
                    </a:p>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 Προσβασιμότητα και υποστήριξη υποδομών για άτομα με προβλήματα κινητικότητας και αισθητήρια προβλήματα.</a:t>
                      </a:r>
                    </a:p>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 Προσωπική βοήθεια για άτομα με αναπηρίες.</a:t>
                      </a:r>
                    </a:p>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 Υποστήριξη της κοινωνικής ένταξης &amp; πρόωρη παιδική παρέμβαση για τα άτομα με διαταραχές του φάσματος του αυτισμού (ASD).</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104</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156983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43</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2254401554"/>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ΕΝΙΣΧΥΣΗ ΤΗΣ ΔΙΑΦΟΡΕΤΙΚΟΤΗΤΑΣ &amp; ΚΑΤΑΠΟΛΕΜΗΣΗ ΤΩΝ ΔΙΑΚΡΙΣΕΩΝ</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Πρόγραμμα κατάρτισης σε θέματα διακρίσεων και διαφορετικότητας σε εργαζόμενους στον δημόσιο και ιδιωτικό τομέα. Δημιουργία μηχανισμού παρακολούθησης και αξιολόγησης δεδομένων για την ισότητα και τις διακρίσεις, πιστοποίησης και βράβευσης. Το έργο θα βοηθήσει στην παροχή ίσων ευκαιριών σε ομάδες που υφίστανται διακρίσεις.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46</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155692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44</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125424606"/>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3.4: Αύξηση της πρόσβασης σε αποτελεσματικές και χωρίς αποκλεισμούς κοινωνικές πολιτικές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ΚΟΙΝΩΝΙΚΗ ΕΝΣΩΜΑΤΩΣΗ ΕΥΑΛΩΤΩΝ ΟΜΑΔΩΝ</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Δημιουργία προγραμμάτων επανένταξης και κατάρτισης ευάλωτων κοινωνικών ομάδων (αστέγων, δικαιούχων Ελάχιστου Εγγυημένου Εισοδήματος) στην αγορά εργασίας, επανεκπαίδευσης ψηφιακά ηλικιωμένων και ατόμων με αναπηρίες σε νέες τεχνολογίες και προγραμμάτων στέγασης που απευθύνονται σε ευάλωτες ομάδες. Το έργο και τα </a:t>
                      </a:r>
                      <a:r>
                        <a:rPr lang="el-GR" sz="1800" dirty="0" err="1">
                          <a:effectLst/>
                          <a:latin typeface="Calibri" panose="020F0502020204030204" pitchFamily="34" charset="0"/>
                          <a:ea typeface="Calibri" panose="020F0502020204030204" pitchFamily="34" charset="0"/>
                          <a:cs typeface="Calibri" panose="020F0502020204030204" pitchFamily="34" charset="0"/>
                        </a:rPr>
                        <a:t>υποέργα</a:t>
                      </a:r>
                      <a:r>
                        <a:rPr lang="el-GR" sz="1800" dirty="0">
                          <a:effectLst/>
                          <a:latin typeface="Calibri" panose="020F0502020204030204" pitchFamily="34" charset="0"/>
                          <a:ea typeface="Calibri" panose="020F0502020204030204" pitchFamily="34" charset="0"/>
                          <a:cs typeface="Calibri" panose="020F0502020204030204" pitchFamily="34" charset="0"/>
                        </a:rPr>
                        <a:t> του προωθούν την κοινωνική συνοχή και την αποτελεσματικότερη παροχή υπηρεσιών κοινωνικής προστασίας στους περισσότερο ευάλωτους.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166</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708951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45</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735013688"/>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a:t>
                      </a:r>
                      <a:r>
                        <a:rPr lang="el-GR" sz="1800" dirty="0" err="1">
                          <a:effectLst/>
                          <a:latin typeface="Calibri" panose="020F0502020204030204" pitchFamily="34" charset="0"/>
                          <a:ea typeface="Calibri" panose="020F0502020204030204" pitchFamily="34" charset="0"/>
                          <a:cs typeface="Calibri" panose="020F0502020204030204" pitchFamily="34" charset="0"/>
                        </a:rPr>
                        <a:t>Αξονας</a:t>
                      </a:r>
                      <a:r>
                        <a:rPr lang="el-GR" sz="1800" dirty="0">
                          <a:effectLst/>
                          <a:latin typeface="Calibri" panose="020F0502020204030204" pitchFamily="34" charset="0"/>
                          <a:ea typeface="Calibri" panose="020F0502020204030204" pitchFamily="34" charset="0"/>
                          <a:cs typeface="Calibri" panose="020F0502020204030204" pitchFamily="34" charset="0"/>
                        </a:rPr>
                        <a:t>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ΒΟΡΕΙΟΣ ΟΔΙΚΟΣ ΑΞΟΝΑΣ ΚΡΗΤΗΣ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Επένδυση στην κατασκευή του ΒΟΑΚ που θα συνδέσει τις 4 μεγάλες πόλεις της Κρήτης αναβαθμίζοντας την μεγαλύτερη τουριστική περιοχή της χώρας και εκσυγχρονίζοντας το νησί. Η επένδυση θα βελτιώσει καταλυτικά την οδική ασφάλεια και θα κινητοποιήσει πολλές επιπλέον περιφερειακές επενδύσεις.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427</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842069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46</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90027975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ΑΥΤΟΚΙΝΗΤΟΔΡΟΜΟΣ ΚΕΝΤΡΙΚΗΣ ΕΛΛΑΔΑΣ Ε-65 ΒΟΡΕΙΟ ΤΜΗΜΑ</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Αυτοκινητόδρομος Τρίκαλα - Γρεβενά - Εγνατία Οδός (κεντρικός δρόμος, δρόμοι εξυπηρέτησης/δρόμοι σύνδεσης και συμπληρωματικές εργασίες), συνολικού μήκους 70,47 χλμ. Ολοκληρώνεται έτσι, με την κατασκευή του βόρειου τμήματός του, ο Ε65, ένας από τους βασικούς αυτοκινητοδρόμους της χώρας που συνδέει την Κεντρική Ελλάδα με τη Θεσσαλία και τη Δυτική Μακεδονία και φέρνει ταυτόχρονα πιο κοντά ολόκληρη τη νότια Ελλάδα με τα βόρεια σύνορά μας και την Ευρώπη. </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452</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398915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47</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530783284"/>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ΠΡΟΓΡΑΜΜΑ ΒΕΛΤΙΩΣΗΣ ΟΔΙΚΗΣ ΑΣΦΑΛΕΙΑΣ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Αποκατάσταση του οδικού δικτύου και  επισκευή επικίνδυνων οδοστρωμάτων σε διάφορες περιοχές της χώρας προκειμένου να βελτιωθεί το επίπεδο λειτουργίας και ασφάλειας των οδικών μεταφορών. Το πρόγραμμα μειώνει τους κινδύνους οδικών ατυχημάτων και τις συνέπειές τους (απώλειες ζωής, τραυματισμοί, αναπηρίες) και έχει θετικές αναπτυξιακές επιπτώσεις, ιδίως στις περιοχές με υψηλή φόρτιση του οδικού δικτύου -λόγω τουρισμού- στη διάρκεια των θερινών μηνών.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450</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256226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48</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149941612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ΠΡΟΑΣΤΙΑΚΟΣ ΣΙΔΗΡΟΔΡΟΜΟΣ ΣΤΗ ΔΥΤΙΚΗ ΑΤΤΙΚΗ</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Δημιουργείται μια νέα γραμμή μήκους 36 </a:t>
                      </a:r>
                      <a:r>
                        <a:rPr lang="el-GR" sz="1800" dirty="0" err="1">
                          <a:effectLst/>
                          <a:latin typeface="Calibri" panose="020F0502020204030204" pitchFamily="34" charset="0"/>
                          <a:ea typeface="Calibri" panose="020F0502020204030204" pitchFamily="34" charset="0"/>
                          <a:cs typeface="Calibri" panose="020F0502020204030204" pitchFamily="34" charset="0"/>
                        </a:rPr>
                        <a:t>χλμ</a:t>
                      </a:r>
                      <a:r>
                        <a:rPr lang="el-GR" sz="1800" dirty="0">
                          <a:effectLst/>
                          <a:latin typeface="Calibri" panose="020F0502020204030204" pitchFamily="34" charset="0"/>
                          <a:ea typeface="Calibri" panose="020F0502020204030204" pitchFamily="34" charset="0"/>
                          <a:cs typeface="Calibri" panose="020F0502020204030204" pitchFamily="34" charset="0"/>
                        </a:rPr>
                        <a:t> προαστιακού σιδηροδρόμου από τα Άνω Λιόσια μέχρι τα Μέγαρα. Ενώνεται έτσι πολύ αποτελεσματικότερα από πλευράς Μέσων Μαζικής μεταφοράς η Δυτική Αττική με την Αθήνα και την υπόλοιπη Αττική, βελτιώνοντας την ποιότητα των μετακινήσεων των κατοίκων και των εργαζομένων στη Δυτική Αττική και δίνοντας πρόσθετες δυνατότητες ανάπτυξης στις επιχειρήσεις της περιοχής και νέες ευκαιρίες στις δραστηριότητες αλυσίδων εφοδιασμού στην περιοχή.</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85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581177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49</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709547288"/>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1.1: Μετάβαση σε νέο ενεργειακό μοντέλο φιλικό στο  περιβάλλον</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ΠΡΟΩΘΗΣΗ ΗΛΕΚΤΡΙΚΗΣ ΔΙΑΣΥΝΔΕΣΗΣ ΤΩΝ ΝΗΣΙΩΝ ΚΑΙ ΑΝΑΒΑΘΜΙΣΗ ΤΟΥ ΣΥΣΤΗΜΑΤΟΣ ΜΕΤΑΦΟΡΑΣ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Διασύνδεση Κυκλάδων–Φάση Δ, και εναέρια γραμμή Κόρινθος–ΚΥΤ Κουμουνδούρου 400 KV και συνοδευτικά έργα. Έργα που θωρακίζουν την ενεργειακή ασφάλεια της χώρας ενώ παράλληλα αξιοποιούν τις μεγάλες δυνατότητες παραγωγής ανανεώσιμων πηγών ενέργειας στην θαλάσσια επικράτεια μας και στην Πελοπόννησο. Διευκολύνουν επίσης τη μείωση του κόστους ενέργειας οδηγώντας σε νέες επενδύσεις και θέσεις εργασίας στους </a:t>
                      </a:r>
                      <a:r>
                        <a:rPr lang="el-GR" sz="1800" dirty="0" err="1">
                          <a:effectLst/>
                          <a:latin typeface="Calibri" panose="020F0502020204030204" pitchFamily="34" charset="0"/>
                          <a:ea typeface="Calibri" panose="020F0502020204030204" pitchFamily="34" charset="0"/>
                          <a:cs typeface="Calibri" panose="020F0502020204030204" pitchFamily="34" charset="0"/>
                        </a:rPr>
                        <a:t>ενεργειοβόρους</a:t>
                      </a:r>
                      <a:r>
                        <a:rPr lang="el-GR" sz="1800" dirty="0">
                          <a:effectLst/>
                          <a:latin typeface="Calibri" panose="020F0502020204030204" pitchFamily="34" charset="0"/>
                          <a:ea typeface="Calibri" panose="020F0502020204030204" pitchFamily="34" charset="0"/>
                          <a:cs typeface="Calibri" panose="020F0502020204030204" pitchFamily="34" charset="0"/>
                        </a:rPr>
                        <a:t> κλάδους της οικονομίας.</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195</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51385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933FA1-712A-4647-A887-3B0FE8E7E1F5}"/>
              </a:ext>
            </a:extLst>
          </p:cNvPr>
          <p:cNvSpPr>
            <a:spLocks noGrp="1"/>
          </p:cNvSpPr>
          <p:nvPr>
            <p:ph type="title"/>
          </p:nvPr>
        </p:nvSpPr>
        <p:spPr/>
        <p:txBody>
          <a:bodyPr/>
          <a:lstStyle/>
          <a:p>
            <a:r>
              <a:rPr lang="el-GR" sz="3600" b="1" dirty="0">
                <a:solidFill>
                  <a:srgbClr val="0F4D8C"/>
                </a:solidFill>
                <a:latin typeface="Cera"/>
                <a:ea typeface="Roboto" panose="020B0604020202020204" charset="0"/>
                <a:cs typeface="Calibri"/>
                <a:sym typeface="Calibri"/>
              </a:rPr>
              <a:t>Επενδυτικό κενό/ έλλειμμα επενδύσεων</a:t>
            </a:r>
            <a:endParaRPr lang="el-GR" sz="3600" dirty="0"/>
          </a:p>
        </p:txBody>
      </p:sp>
      <p:sp>
        <p:nvSpPr>
          <p:cNvPr id="3" name="Θέση κειμένου 2">
            <a:extLst>
              <a:ext uri="{FF2B5EF4-FFF2-40B4-BE49-F238E27FC236}">
                <a16:creationId xmlns="" xmlns:a16="http://schemas.microsoft.com/office/drawing/2014/main" id="{EA57CE91-34F4-E245-B653-2B1C9D1C1C7B}"/>
              </a:ext>
            </a:extLst>
          </p:cNvPr>
          <p:cNvSpPr>
            <a:spLocks noGrp="1"/>
          </p:cNvSpPr>
          <p:nvPr>
            <p:ph type="body" idx="1"/>
          </p:nvPr>
        </p:nvSpPr>
        <p:spPr/>
        <p:txBody>
          <a:bodyPr/>
          <a:lstStyle/>
          <a:p>
            <a:r>
              <a:rPr lang="el-GR" i="1" dirty="0"/>
              <a:t>Εικόνα 2: Επενδυτικό κενό (Μ.Ο. ευρωζώνης έναντι Ελλάδας) ανά θεσμικό τομέα, π.μ. ΑΕΠ</a:t>
            </a:r>
          </a:p>
          <a:p>
            <a:r>
              <a:rPr lang="el-GR" i="1" dirty="0"/>
              <a:t>Πηγή: </a:t>
            </a:r>
            <a:r>
              <a:rPr lang="el-GR" i="1" dirty="0" err="1"/>
              <a:t>Eurostat</a:t>
            </a:r>
            <a:r>
              <a:rPr lang="el-GR" i="1" dirty="0"/>
              <a:t>. Σημείωση: Μ.Ο. ευρωζώνης (% ΑΕΠ) πλην Ελλάδας (% ΑΕΠ), δηλαδή μια θετική τιμή υποδεικνύει κενό.</a:t>
            </a:r>
            <a:endParaRPr lang="el-GR" dirty="0"/>
          </a:p>
          <a:p>
            <a:pPr marL="152396" indent="0">
              <a:buNone/>
            </a:pPr>
            <a:endParaRPr lang="el-GR" dirty="0"/>
          </a:p>
        </p:txBody>
      </p:sp>
      <p:sp>
        <p:nvSpPr>
          <p:cNvPr id="4" name="Θέση αριθμού διαφάνειας 3">
            <a:extLst>
              <a:ext uri="{FF2B5EF4-FFF2-40B4-BE49-F238E27FC236}">
                <a16:creationId xmlns="" xmlns:a16="http://schemas.microsoft.com/office/drawing/2014/main" id="{3CD482E6-85FC-6E4E-870F-0564054D63ED}"/>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image5.png">
            <a:extLst>
              <a:ext uri="{FF2B5EF4-FFF2-40B4-BE49-F238E27FC236}">
                <a16:creationId xmlns="" xmlns:a16="http://schemas.microsoft.com/office/drawing/2014/main" id="{1011942A-00A0-2B48-B216-4A803C887DBF}"/>
              </a:ext>
            </a:extLst>
          </p:cNvPr>
          <p:cNvPicPr/>
          <p:nvPr/>
        </p:nvPicPr>
        <p:blipFill>
          <a:blip r:embed="rId2"/>
          <a:srcRect/>
          <a:stretch>
            <a:fillRect/>
          </a:stretch>
        </p:blipFill>
        <p:spPr>
          <a:xfrm>
            <a:off x="2351314" y="1626919"/>
            <a:ext cx="7279574" cy="3954484"/>
          </a:xfrm>
          <a:prstGeom prst="rect">
            <a:avLst/>
          </a:prstGeom>
          <a:ln/>
        </p:spPr>
      </p:pic>
    </p:spTree>
    <p:extLst>
      <p:ext uri="{BB962C8B-B14F-4D97-AF65-F5344CB8AC3E}">
        <p14:creationId xmlns="" xmlns:p14="http://schemas.microsoft.com/office/powerpoint/2010/main" val="3337100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r>
              <a:rPr lang="el-GR" dirty="0"/>
              <a:t/>
            </a:r>
            <a:br>
              <a:rPr lang="el-GR" dirty="0"/>
            </a:b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106878" y="1045029"/>
            <a:ext cx="10842171"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50</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3993206130"/>
              </p:ext>
            </p:extLst>
          </p:nvPr>
        </p:nvGraphicFramePr>
        <p:xfrm>
          <a:off x="106878" y="1554081"/>
          <a:ext cx="12085122" cy="1498600"/>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1343498">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2.1: Συνδεσιμότητα για τους πολίτες, τις επιχειρήσεις, το κράτος</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 </a:t>
                      </a:r>
                    </a:p>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 </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Σύνδεση της ηπειρωτικής χώρας με τα ελληνικά νησιά και με την Κύπρο μέσω σύγχρονων υποθαλάσσιων καλωδίων οπτικών ινών</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89</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graphicFrame>
        <p:nvGraphicFramePr>
          <p:cNvPr id="7" name="Πίνακας 6">
            <a:extLst>
              <a:ext uri="{FF2B5EF4-FFF2-40B4-BE49-F238E27FC236}">
                <a16:creationId xmlns="" xmlns:a16="http://schemas.microsoft.com/office/drawing/2014/main" id="{7CC1B89A-76FA-3B47-ABC7-324ADE268BF4}"/>
              </a:ext>
            </a:extLst>
          </p:cNvPr>
          <p:cNvGraphicFramePr>
            <a:graphicFrameLocks noGrp="1"/>
          </p:cNvGraphicFramePr>
          <p:nvPr>
            <p:extLst>
              <p:ext uri="{D42A27DB-BD31-4B8C-83A1-F6EECF244321}">
                <p14:modId xmlns="" xmlns:p14="http://schemas.microsoft.com/office/powerpoint/2010/main" val="1369305717"/>
              </p:ext>
            </p:extLst>
          </p:nvPr>
        </p:nvGraphicFramePr>
        <p:xfrm>
          <a:off x="106878" y="3164364"/>
          <a:ext cx="12085123" cy="2892053"/>
        </p:xfrm>
        <a:graphic>
          <a:graphicData uri="http://schemas.openxmlformats.org/drawingml/2006/table">
            <a:tbl>
              <a:tblPr>
                <a:tableStyleId>{2F97219E-47E3-4618-8DF7-FFF5EF85DE19}</a:tableStyleId>
              </a:tblPr>
              <a:tblGrid>
                <a:gridCol w="1820296">
                  <a:extLst>
                    <a:ext uri="{9D8B030D-6E8A-4147-A177-3AD203B41FA5}">
                      <a16:colId xmlns="" xmlns:a16="http://schemas.microsoft.com/office/drawing/2014/main" val="3674347109"/>
                    </a:ext>
                  </a:extLst>
                </a:gridCol>
                <a:gridCol w="1560253">
                  <a:extLst>
                    <a:ext uri="{9D8B030D-6E8A-4147-A177-3AD203B41FA5}">
                      <a16:colId xmlns="" xmlns:a16="http://schemas.microsoft.com/office/drawing/2014/main" val="3616857065"/>
                    </a:ext>
                  </a:extLst>
                </a:gridCol>
                <a:gridCol w="2709914">
                  <a:extLst>
                    <a:ext uri="{9D8B030D-6E8A-4147-A177-3AD203B41FA5}">
                      <a16:colId xmlns="" xmlns:a16="http://schemas.microsoft.com/office/drawing/2014/main" val="2999936564"/>
                    </a:ext>
                  </a:extLst>
                </a:gridCol>
                <a:gridCol w="4981863">
                  <a:extLst>
                    <a:ext uri="{9D8B030D-6E8A-4147-A177-3AD203B41FA5}">
                      <a16:colId xmlns="" xmlns:a16="http://schemas.microsoft.com/office/drawing/2014/main" val="1422817270"/>
                    </a:ext>
                  </a:extLst>
                </a:gridCol>
                <a:gridCol w="1012797">
                  <a:extLst>
                    <a:ext uri="{9D8B030D-6E8A-4147-A177-3AD203B41FA5}">
                      <a16:colId xmlns="" xmlns:a16="http://schemas.microsoft.com/office/drawing/2014/main" val="2720951375"/>
                    </a:ext>
                  </a:extLst>
                </a:gridCol>
              </a:tblGrid>
              <a:tr h="2892053">
                <a:tc>
                  <a:txBody>
                    <a:bodyPr/>
                    <a:lstStyle/>
                    <a:p>
                      <a:pPr algn="l">
                        <a:spcBef>
                          <a:spcPts val="600"/>
                        </a:spcBef>
                        <a:spcAft>
                          <a:spcPts val="600"/>
                        </a:spcAft>
                      </a:pPr>
                      <a:r>
                        <a:rPr lang="el-GR" sz="1800">
                          <a:effectLst/>
                        </a:rPr>
                        <a:t>'Αξονας 4.6: Εκσυγχρονισμός και βελτίωση της ανθεκτικότητας κύριων κλάδων οικονομίας της χώρας </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800">
                          <a:effectLst/>
                        </a:rPr>
                        <a:t>Επένδυση</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800">
                          <a:effectLst/>
                        </a:rPr>
                        <a:t>ΠΑΡΕΜΒΑΣΕΙΣ ΑΝΑΒΑΘΜΙΣΗΣ ΠΕΡΙΦΕΡΕΙΑΚΩΝ ΛΙΜΕΝΩΝ</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just">
                        <a:spcBef>
                          <a:spcPts val="600"/>
                        </a:spcBef>
                        <a:spcAft>
                          <a:spcPts val="600"/>
                        </a:spcAft>
                      </a:pPr>
                      <a:r>
                        <a:rPr lang="el-GR" sz="1800" dirty="0">
                          <a:effectLst/>
                        </a:rPr>
                        <a:t>Παρεμβάσεις αναβάθμισης μικρότερων περιφερειακών λιμένων σε νησιά και περιοχές με αναπτυγμένη τουριστική δραστηριότητα.</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algn="l">
                        <a:spcBef>
                          <a:spcPts val="600"/>
                        </a:spcBef>
                        <a:spcAft>
                          <a:spcPts val="600"/>
                        </a:spcAft>
                      </a:pPr>
                      <a:r>
                        <a:rPr lang="el-GR" sz="1800" dirty="0">
                          <a:effectLst/>
                        </a:rPr>
                        <a:t>20</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 xmlns:a16="http://schemas.microsoft.com/office/drawing/2014/main" val="1038117586"/>
                  </a:ext>
                </a:extLst>
              </a:tr>
            </a:tbl>
          </a:graphicData>
        </a:graphic>
      </p:graphicFrame>
    </p:spTree>
    <p:extLst>
      <p:ext uri="{BB962C8B-B14F-4D97-AF65-F5344CB8AC3E}">
        <p14:creationId xmlns="" xmlns:p14="http://schemas.microsoft.com/office/powerpoint/2010/main" val="2352722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1654D57-5CE8-8140-94D9-CAC28C8BFD37}"/>
              </a:ext>
            </a:extLst>
          </p:cNvPr>
          <p:cNvSpPr>
            <a:spLocks noGrp="1"/>
          </p:cNvSpPr>
          <p:nvPr>
            <p:ph type="title"/>
          </p:nvPr>
        </p:nvSpPr>
        <p:spPr>
          <a:xfrm>
            <a:off x="415600" y="164158"/>
            <a:ext cx="11360800" cy="903374"/>
          </a:xfrm>
        </p:spPr>
        <p:txBody>
          <a:bodyPr/>
          <a:lstStyle/>
          <a:p>
            <a:pPr algn="ctr"/>
            <a:r>
              <a:rPr lang="el-GR" sz="3200" b="1" dirty="0">
                <a:solidFill>
                  <a:srgbClr val="0F4D8C"/>
                </a:solidFill>
                <a:latin typeface="Cera"/>
                <a:ea typeface="Roboto" panose="020B0604020202020204" charset="0"/>
                <a:cs typeface="Calibri"/>
                <a:sym typeface="Calibri"/>
              </a:rPr>
              <a:t>Ωφελούμενοι από το Ελλάδα 2.0 - Ενδεικτικά έργα και προγράμματα</a:t>
            </a:r>
            <a:endParaRPr lang="el-GR" sz="2400" dirty="0"/>
          </a:p>
        </p:txBody>
      </p:sp>
      <p:sp>
        <p:nvSpPr>
          <p:cNvPr id="3" name="Θέση κειμένου 2">
            <a:extLst>
              <a:ext uri="{FF2B5EF4-FFF2-40B4-BE49-F238E27FC236}">
                <a16:creationId xmlns="" xmlns:a16="http://schemas.microsoft.com/office/drawing/2014/main" id="{0F38CFF4-66D0-BA4D-8F68-F215997876B4}"/>
              </a:ext>
            </a:extLst>
          </p:cNvPr>
          <p:cNvSpPr>
            <a:spLocks noGrp="1"/>
          </p:cNvSpPr>
          <p:nvPr>
            <p:ph type="body" idx="1"/>
          </p:nvPr>
        </p:nvSpPr>
        <p:spPr>
          <a:xfrm>
            <a:off x="546266" y="1045029"/>
            <a:ext cx="10402783" cy="5011388"/>
          </a:xfrm>
        </p:spPr>
        <p:txBody>
          <a:bodyPr/>
          <a:lstStyle/>
          <a:p>
            <a:pPr marL="152396" indent="0">
              <a:buNone/>
            </a:pPr>
            <a:endParaRPr lang="el-GR" sz="2000" dirty="0"/>
          </a:p>
        </p:txBody>
      </p:sp>
      <p:sp>
        <p:nvSpPr>
          <p:cNvPr id="4" name="Θέση αριθμού διαφάνειας 3">
            <a:extLst>
              <a:ext uri="{FF2B5EF4-FFF2-40B4-BE49-F238E27FC236}">
                <a16:creationId xmlns="" xmlns:a16="http://schemas.microsoft.com/office/drawing/2014/main" id="{31B944A0-3E2E-6640-8DCA-82A15CD38868}"/>
              </a:ext>
            </a:extLst>
          </p:cNvPr>
          <p:cNvSpPr>
            <a:spLocks noGrp="1"/>
          </p:cNvSpPr>
          <p:nvPr>
            <p:ph type="sldNum" idx="12"/>
          </p:nvPr>
        </p:nvSpPr>
        <p:spPr/>
        <p:txBody>
          <a:bodyPr/>
          <a:lstStyle/>
          <a:p>
            <a:fld id="{00000000-1234-1234-1234-123412341234}" type="slidenum">
              <a:rPr lang="en" smtClean="0"/>
              <a:pPr/>
              <a:t>51</a:t>
            </a:fld>
            <a:endParaRPr lang="en"/>
          </a:p>
        </p:txBody>
      </p:sp>
      <p:graphicFrame>
        <p:nvGraphicFramePr>
          <p:cNvPr id="5" name="Πίνακας 4">
            <a:extLst>
              <a:ext uri="{FF2B5EF4-FFF2-40B4-BE49-F238E27FC236}">
                <a16:creationId xmlns="" xmlns:a16="http://schemas.microsoft.com/office/drawing/2014/main" id="{3C746A26-23F9-534B-AF16-C04A7A9FCE13}"/>
              </a:ext>
            </a:extLst>
          </p:cNvPr>
          <p:cNvGraphicFramePr>
            <a:graphicFrameLocks noGrp="1"/>
          </p:cNvGraphicFramePr>
          <p:nvPr>
            <p:extLst>
              <p:ext uri="{D42A27DB-BD31-4B8C-83A1-F6EECF244321}">
                <p14:modId xmlns="" xmlns:p14="http://schemas.microsoft.com/office/powerpoint/2010/main" val="900887567"/>
              </p:ext>
            </p:extLst>
          </p:nvPr>
        </p:nvGraphicFramePr>
        <p:xfrm>
          <a:off x="106878" y="1554081"/>
          <a:ext cx="12085122" cy="4663542"/>
        </p:xfrm>
        <a:graphic>
          <a:graphicData uri="http://schemas.openxmlformats.org/drawingml/2006/table">
            <a:tbl>
              <a:tblPr>
                <a:tableStyleId>{2F97219E-47E3-4618-8DF7-FFF5EF85DE19}</a:tableStyleId>
              </a:tblPr>
              <a:tblGrid>
                <a:gridCol w="1820294">
                  <a:extLst>
                    <a:ext uri="{9D8B030D-6E8A-4147-A177-3AD203B41FA5}">
                      <a16:colId xmlns="" xmlns:a16="http://schemas.microsoft.com/office/drawing/2014/main" val="4028491833"/>
                    </a:ext>
                  </a:extLst>
                </a:gridCol>
                <a:gridCol w="1560252">
                  <a:extLst>
                    <a:ext uri="{9D8B030D-6E8A-4147-A177-3AD203B41FA5}">
                      <a16:colId xmlns="" xmlns:a16="http://schemas.microsoft.com/office/drawing/2014/main" val="2397852496"/>
                    </a:ext>
                  </a:extLst>
                </a:gridCol>
                <a:gridCol w="2709916">
                  <a:extLst>
                    <a:ext uri="{9D8B030D-6E8A-4147-A177-3AD203B41FA5}">
                      <a16:colId xmlns="" xmlns:a16="http://schemas.microsoft.com/office/drawing/2014/main" val="4023009546"/>
                    </a:ext>
                  </a:extLst>
                </a:gridCol>
                <a:gridCol w="4981863">
                  <a:extLst>
                    <a:ext uri="{9D8B030D-6E8A-4147-A177-3AD203B41FA5}">
                      <a16:colId xmlns="" xmlns:a16="http://schemas.microsoft.com/office/drawing/2014/main" val="4139343270"/>
                    </a:ext>
                  </a:extLst>
                </a:gridCol>
                <a:gridCol w="1012797">
                  <a:extLst>
                    <a:ext uri="{9D8B030D-6E8A-4147-A177-3AD203B41FA5}">
                      <a16:colId xmlns="" xmlns:a16="http://schemas.microsoft.com/office/drawing/2014/main" val="1750524402"/>
                    </a:ext>
                  </a:extLst>
                </a:gridCol>
              </a:tblGrid>
              <a:tr h="4663542">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'Αξονας 4.6: Εκσυγχρονισμός και βελτίωση της ανθεκτικότητας κύριων κλάδων οικονομίας της χώρας </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Επένδυση</a:t>
                      </a:r>
                    </a:p>
                  </a:txBody>
                  <a:tcPr marL="63500" marR="63500" marT="63500" marB="63500"/>
                </a:tc>
                <a:tc>
                  <a:txBody>
                    <a:bodyPr/>
                    <a:lstStyle/>
                    <a:p>
                      <a:pPr algn="l">
                        <a:spcBef>
                          <a:spcPts val="600"/>
                        </a:spcBef>
                        <a:spcAft>
                          <a:spcPts val="600"/>
                        </a:spcAft>
                      </a:pPr>
                      <a:r>
                        <a:rPr lang="el-GR" sz="1800">
                          <a:effectLst/>
                          <a:latin typeface="Calibri" panose="020F0502020204030204" pitchFamily="34" charset="0"/>
                          <a:ea typeface="Calibri" panose="020F0502020204030204" pitchFamily="34" charset="0"/>
                          <a:cs typeface="Calibri" panose="020F0502020204030204" pitchFamily="34" charset="0"/>
                        </a:rPr>
                        <a:t>Ο ΠΟΛΙΤΙΣΜΟΣ ΩΣ ΚΙΝΗΤΗΡΙΟΣ ΜΟΧΛΟΣ ΑΝΑΠΤΥΞΗΣ</a:t>
                      </a:r>
                    </a:p>
                  </a:txBody>
                  <a:tcPr marL="63500" marR="63500" marT="63500" marB="63500"/>
                </a:tc>
                <a:tc>
                  <a:txBody>
                    <a:bodyPr/>
                    <a:lstStyle/>
                    <a:p>
                      <a:pPr algn="just">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Προώθηση προγραμμάτων που αξιοποιούν τον πολιτισμό ως μοχλό ανάπτυξης ενισχύοντας ταυτόχρονα την ανθεκτικότητα του πολιτιστικού τομέα και την ενδυνάμωση των εργαζομένων στην πολιτιστική δημιουργία. Περιλαμβάνονται εδώ μεταξύ άλλων δράσεις για την αξιοποίηση του πολιτισμού ως πυλώνα ανάπτυξης τοπικών οικονομιών, για την ενίσχυση και ανάδειξη της χειροτεχνίας, τη δημιουργία υποδομών και την στήριξη σύγχρονων πολιτιστικών δράσεων σε αρχαιολογικούς χώρους και μνημεία, την ενθάρρυνση ανάπτυξης ψηφιακών αναπτυξιακών μοντέλων στον πολιτισμό, την στήριξη της εθνικής κινηματογραφικής παραγωγής και την προώθηση των ελληνικών πολιτιστικών προϊόντων στο εξωτερικό.</a:t>
                      </a:r>
                    </a:p>
                  </a:txBody>
                  <a:tcPr marL="63500" marR="63500" marT="63500" marB="63500"/>
                </a:tc>
                <a:tc>
                  <a:txBody>
                    <a:bodyPr/>
                    <a:lstStyle/>
                    <a:p>
                      <a:pPr algn="l">
                        <a:spcBef>
                          <a:spcPts val="600"/>
                        </a:spcBef>
                        <a:spcAft>
                          <a:spcPts val="600"/>
                        </a:spcAft>
                      </a:pPr>
                      <a:r>
                        <a:rPr lang="el-GR" sz="1800" dirty="0">
                          <a:effectLst/>
                          <a:latin typeface="Calibri" panose="020F0502020204030204" pitchFamily="34" charset="0"/>
                          <a:ea typeface="Calibri" panose="020F0502020204030204" pitchFamily="34" charset="0"/>
                          <a:cs typeface="Calibri" panose="020F0502020204030204" pitchFamily="34" charset="0"/>
                        </a:rPr>
                        <a:t>168</a:t>
                      </a:r>
                    </a:p>
                  </a:txBody>
                  <a:tcPr marL="63500" marR="63500" marT="63500" marB="63500"/>
                </a:tc>
                <a:extLst>
                  <a:ext uri="{0D108BD9-81ED-4DB2-BD59-A6C34878D82A}">
                    <a16:rowId xmlns="" xmlns:a16="http://schemas.microsoft.com/office/drawing/2014/main" val="235197332"/>
                  </a:ext>
                </a:extLst>
              </a:tr>
            </a:tbl>
          </a:graphicData>
        </a:graphic>
      </p:graphicFrame>
      <p:graphicFrame>
        <p:nvGraphicFramePr>
          <p:cNvPr id="6" name="Πίνακας 5">
            <a:extLst>
              <a:ext uri="{FF2B5EF4-FFF2-40B4-BE49-F238E27FC236}">
                <a16:creationId xmlns="" xmlns:a16="http://schemas.microsoft.com/office/drawing/2014/main" id="{A0CEE07C-2790-F945-B903-87AD727E0E72}"/>
              </a:ext>
            </a:extLst>
          </p:cNvPr>
          <p:cNvGraphicFramePr>
            <a:graphicFrameLocks noGrp="1"/>
          </p:cNvGraphicFramePr>
          <p:nvPr/>
        </p:nvGraphicFramePr>
        <p:xfrm>
          <a:off x="0" y="1130154"/>
          <a:ext cx="12191998" cy="442468"/>
        </p:xfrm>
        <a:graphic>
          <a:graphicData uri="http://schemas.openxmlformats.org/drawingml/2006/table">
            <a:tbl>
              <a:tblPr>
                <a:tableStyleId>{2F97219E-47E3-4618-8DF7-FFF5EF85DE19}</a:tableStyleId>
              </a:tblPr>
              <a:tblGrid>
                <a:gridCol w="1788893">
                  <a:extLst>
                    <a:ext uri="{9D8B030D-6E8A-4147-A177-3AD203B41FA5}">
                      <a16:colId xmlns="" xmlns:a16="http://schemas.microsoft.com/office/drawing/2014/main" val="2148226613"/>
                    </a:ext>
                  </a:extLst>
                </a:gridCol>
                <a:gridCol w="1581272">
                  <a:extLst>
                    <a:ext uri="{9D8B030D-6E8A-4147-A177-3AD203B41FA5}">
                      <a16:colId xmlns="" xmlns:a16="http://schemas.microsoft.com/office/drawing/2014/main" val="3064262405"/>
                    </a:ext>
                  </a:extLst>
                </a:gridCol>
                <a:gridCol w="2746420">
                  <a:extLst>
                    <a:ext uri="{9D8B030D-6E8A-4147-A177-3AD203B41FA5}">
                      <a16:colId xmlns="" xmlns:a16="http://schemas.microsoft.com/office/drawing/2014/main" val="1105989800"/>
                    </a:ext>
                  </a:extLst>
                </a:gridCol>
                <a:gridCol w="5048974">
                  <a:extLst>
                    <a:ext uri="{9D8B030D-6E8A-4147-A177-3AD203B41FA5}">
                      <a16:colId xmlns="" xmlns:a16="http://schemas.microsoft.com/office/drawing/2014/main" val="3237085372"/>
                    </a:ext>
                  </a:extLst>
                </a:gridCol>
                <a:gridCol w="1026439">
                  <a:extLst>
                    <a:ext uri="{9D8B030D-6E8A-4147-A177-3AD203B41FA5}">
                      <a16:colId xmlns="" xmlns:a16="http://schemas.microsoft.com/office/drawing/2014/main" val="661199388"/>
                    </a:ext>
                  </a:extLst>
                </a:gridCol>
              </a:tblGrid>
              <a:tr h="271134">
                <a:tc>
                  <a:txBody>
                    <a:bodyPr/>
                    <a:lstStyle/>
                    <a:p>
                      <a:pPr algn="ctr">
                        <a:lnSpc>
                          <a:spcPct val="115000"/>
                        </a:lnSpc>
                        <a:spcBef>
                          <a:spcPts val="600"/>
                        </a:spcBef>
                        <a:spcAft>
                          <a:spcPts val="600"/>
                        </a:spcAft>
                      </a:pPr>
                      <a:r>
                        <a:rPr lang="el-GR" sz="1800" dirty="0">
                          <a:effectLst/>
                        </a:rPr>
                        <a:t>Άξονας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a:effectLst/>
                        </a:rPr>
                        <a:t>Είδος</a:t>
                      </a:r>
                      <a:endParaRPr lang="el-GR" sz="180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Τίτλος</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Περιγραφή</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tc>
                  <a:txBody>
                    <a:bodyPr/>
                    <a:lstStyle/>
                    <a:p>
                      <a:pPr algn="ctr">
                        <a:lnSpc>
                          <a:spcPct val="115000"/>
                        </a:lnSpc>
                        <a:spcBef>
                          <a:spcPts val="600"/>
                        </a:spcBef>
                        <a:spcAft>
                          <a:spcPts val="600"/>
                        </a:spcAft>
                      </a:pPr>
                      <a:r>
                        <a:rPr lang="el-GR" sz="1800" dirty="0">
                          <a:effectLst/>
                        </a:rPr>
                        <a:t>€ εκ.</a:t>
                      </a:r>
                      <a:endParaRPr lang="el-GR" sz="1800" dirty="0">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tc>
                <a:extLst>
                  <a:ext uri="{0D108BD9-81ED-4DB2-BD59-A6C34878D82A}">
                    <a16:rowId xmlns="" xmlns:a16="http://schemas.microsoft.com/office/drawing/2014/main" val="444069208"/>
                  </a:ext>
                </a:extLst>
              </a:tr>
            </a:tbl>
          </a:graphicData>
        </a:graphic>
      </p:graphicFrame>
    </p:spTree>
    <p:extLst>
      <p:ext uri="{BB962C8B-B14F-4D97-AF65-F5344CB8AC3E}">
        <p14:creationId xmlns="" xmlns:p14="http://schemas.microsoft.com/office/powerpoint/2010/main" val="3900588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0" name="Google Shape;213;p7">
            <a:extLst>
              <a:ext uri="{FF2B5EF4-FFF2-40B4-BE49-F238E27FC236}">
                <a16:creationId xmlns="" xmlns:a16="http://schemas.microsoft.com/office/drawing/2014/main" id="{91A7DEE6-F036-447F-9DD9-98F2BBB7585E}"/>
              </a:ext>
            </a:extLst>
          </p:cNvPr>
          <p:cNvSpPr txBox="1"/>
          <p:nvPr/>
        </p:nvSpPr>
        <p:spPr>
          <a:xfrm>
            <a:off x="5655076" y="1251870"/>
            <a:ext cx="6036645" cy="4633659"/>
          </a:xfrm>
          <a:prstGeom prst="rect">
            <a:avLst/>
          </a:prstGeom>
          <a:noFill/>
          <a:ln>
            <a:noFill/>
          </a:ln>
        </p:spPr>
        <p:txBody>
          <a:bodyPr spcFirstLastPara="1" wrap="square" lIns="108000" tIns="252000" rIns="108000" bIns="144000" anchor="ctr" anchorCtr="0">
            <a:noAutofit/>
          </a:bodyPr>
          <a:lstStyle/>
          <a:p>
            <a:pPr marL="789750" lvl="0" indent="-396000">
              <a:spcBef>
                <a:spcPts val="600"/>
              </a:spcBef>
              <a:spcAft>
                <a:spcPts val="200"/>
              </a:spcAft>
              <a:buClr>
                <a:srgbClr val="0F4D8C"/>
              </a:buClr>
              <a:buSzPts val="1800"/>
              <a:buFont typeface="Arial"/>
              <a:buChar char="•"/>
            </a:pPr>
            <a:r>
              <a:rPr lang="el-GR" sz="1800" dirty="0">
                <a:solidFill>
                  <a:srgbClr val="0F4D8C"/>
                </a:solidFill>
                <a:latin typeface="Cera"/>
                <a:ea typeface="Roboto"/>
                <a:cs typeface="Roboto"/>
                <a:sym typeface="Roboto"/>
              </a:rPr>
              <a:t>Δημιουργία </a:t>
            </a:r>
            <a:r>
              <a:rPr lang="el-GR" sz="1800" b="1" dirty="0">
                <a:solidFill>
                  <a:srgbClr val="0F4D8C"/>
                </a:solidFill>
                <a:latin typeface="Cera"/>
                <a:ea typeface="Roboto"/>
                <a:cs typeface="Roboto"/>
                <a:sym typeface="Roboto"/>
              </a:rPr>
              <a:t>180.000 – 200.000 νέων μόνιμων θέσεων εργασίας</a:t>
            </a:r>
            <a:endParaRPr lang="en-US" sz="1800" dirty="0">
              <a:solidFill>
                <a:srgbClr val="0F4D8C"/>
              </a:solidFill>
              <a:latin typeface="Cera"/>
              <a:ea typeface="Roboto"/>
              <a:cs typeface="Roboto"/>
              <a:sym typeface="Roboto"/>
            </a:endParaRPr>
          </a:p>
          <a:p>
            <a:pPr marL="789750" indent="-396000">
              <a:spcBef>
                <a:spcPts val="600"/>
              </a:spcBef>
              <a:spcAft>
                <a:spcPts val="200"/>
              </a:spcAft>
              <a:buClr>
                <a:srgbClr val="0F4D8C"/>
              </a:buClr>
              <a:buSzPts val="1800"/>
              <a:buFont typeface="Arial"/>
              <a:buChar char="•"/>
            </a:pPr>
            <a:r>
              <a:rPr lang="el-GR" sz="1800" b="1" dirty="0">
                <a:solidFill>
                  <a:srgbClr val="0F4D8C"/>
                </a:solidFill>
                <a:latin typeface="Cera"/>
                <a:ea typeface="Roboto"/>
                <a:cs typeface="Roboto"/>
                <a:sym typeface="Roboto"/>
              </a:rPr>
              <a:t>Μόνιμη αύξηση </a:t>
            </a:r>
            <a:r>
              <a:rPr lang="el-GR" sz="1800" b="1" dirty="0">
                <a:solidFill>
                  <a:srgbClr val="0F4D8C"/>
                </a:solidFill>
                <a:latin typeface="Cera"/>
                <a:ea typeface="Roboto"/>
                <a:sym typeface="Roboto"/>
              </a:rPr>
              <a:t>του ύψους του πραγματικού ΑΕΠ κατά 7% </a:t>
            </a:r>
            <a:r>
              <a:rPr lang="el-GR" sz="1800" dirty="0">
                <a:solidFill>
                  <a:srgbClr val="0F4D8C"/>
                </a:solidFill>
                <a:latin typeface="Cera"/>
                <a:ea typeface="Roboto"/>
                <a:cs typeface="Roboto"/>
                <a:sym typeface="Roboto"/>
              </a:rPr>
              <a:t>μέχρι το 2026</a:t>
            </a:r>
            <a:endParaRPr lang="el-GR" sz="1800" dirty="0">
              <a:solidFill>
                <a:srgbClr val="0F4D8C"/>
              </a:solidFill>
              <a:latin typeface="Cera"/>
              <a:ea typeface="Roboto"/>
              <a:sym typeface="Roboto"/>
            </a:endParaRPr>
          </a:p>
          <a:p>
            <a:pPr marL="789750" indent="-396000">
              <a:spcBef>
                <a:spcPts val="600"/>
              </a:spcBef>
              <a:spcAft>
                <a:spcPts val="200"/>
              </a:spcAft>
              <a:buClr>
                <a:srgbClr val="0F4D8C"/>
              </a:buClr>
              <a:buSzPts val="1800"/>
              <a:buFont typeface="Arial"/>
              <a:buChar char="•"/>
            </a:pPr>
            <a:r>
              <a:rPr lang="el-GR" sz="1800" b="1" dirty="0">
                <a:solidFill>
                  <a:srgbClr val="0F4D8C"/>
                </a:solidFill>
                <a:latin typeface="Cera"/>
                <a:ea typeface="Roboto"/>
              </a:rPr>
              <a:t>Τα μόνιμα</a:t>
            </a:r>
            <a:r>
              <a:rPr lang="el-GR" sz="1800" dirty="0">
                <a:solidFill>
                  <a:srgbClr val="0F4D8C"/>
                </a:solidFill>
                <a:latin typeface="Cera"/>
                <a:ea typeface="Roboto"/>
              </a:rPr>
              <a:t> </a:t>
            </a:r>
            <a:r>
              <a:rPr lang="el-GR" sz="1800" b="1" dirty="0">
                <a:solidFill>
                  <a:srgbClr val="0F4D8C"/>
                </a:solidFill>
                <a:latin typeface="Cera"/>
                <a:ea typeface="Roboto"/>
              </a:rPr>
              <a:t>κέρδη στο ΑΕΠ και στην απασχόληση θα προέλθουν </a:t>
            </a:r>
            <a:r>
              <a:rPr lang="el-GR" sz="1800" dirty="0">
                <a:solidFill>
                  <a:srgbClr val="0F4D8C"/>
                </a:solidFill>
                <a:latin typeface="Cera"/>
                <a:ea typeface="Roboto"/>
              </a:rPr>
              <a:t>εξαιτίας των μεταρρυθμίσεων, της αύξησης της παραγωγικότητας και </a:t>
            </a:r>
            <a:r>
              <a:rPr lang="el-GR" sz="1800" dirty="0">
                <a:solidFill>
                  <a:srgbClr val="0F4D8C"/>
                </a:solidFill>
                <a:latin typeface="Cera"/>
                <a:ea typeface="Roboto"/>
                <a:sym typeface="Roboto"/>
              </a:rPr>
              <a:t>κυρίως μέσω </a:t>
            </a:r>
            <a:r>
              <a:rPr lang="el-GR" sz="1800" b="1" dirty="0">
                <a:solidFill>
                  <a:srgbClr val="0F4D8C"/>
                </a:solidFill>
                <a:latin typeface="Cera"/>
                <a:ea typeface="Roboto"/>
                <a:sym typeface="Roboto"/>
              </a:rPr>
              <a:t>αύξησης των ιδιωτικών επενδύσεων</a:t>
            </a:r>
            <a:r>
              <a:rPr lang="el-GR" sz="1800" dirty="0">
                <a:solidFill>
                  <a:srgbClr val="0F4D8C"/>
                </a:solidFill>
                <a:latin typeface="Cera"/>
                <a:ea typeface="Roboto"/>
                <a:sym typeface="Roboto"/>
              </a:rPr>
              <a:t> που θα χρηματοδοτηθούν από τον φάκελο των δανείων. Σημαντική συνεισφορά θα έχουν και οι </a:t>
            </a:r>
            <a:r>
              <a:rPr lang="el-GR" sz="1800" b="1" dirty="0">
                <a:solidFill>
                  <a:srgbClr val="0F4D8C"/>
                </a:solidFill>
                <a:latin typeface="Cera"/>
                <a:ea typeface="Roboto"/>
                <a:sym typeface="Roboto"/>
              </a:rPr>
              <a:t>αυξημένες δημόσιες επενδύσεις</a:t>
            </a:r>
            <a:r>
              <a:rPr lang="el-GR" sz="1800" dirty="0">
                <a:solidFill>
                  <a:srgbClr val="0F4D8C"/>
                </a:solidFill>
                <a:latin typeface="Cera"/>
                <a:ea typeface="Roboto"/>
                <a:sym typeface="Roboto"/>
              </a:rPr>
              <a:t>, που θα χρηματοδοτηθούν από τον φάκελο των επιχορηγήσεων</a:t>
            </a:r>
          </a:p>
        </p:txBody>
      </p:sp>
      <p:sp>
        <p:nvSpPr>
          <p:cNvPr id="2" name="Rectangle 1">
            <a:extLst>
              <a:ext uri="{FF2B5EF4-FFF2-40B4-BE49-F238E27FC236}">
                <a16:creationId xmlns="" xmlns:a16="http://schemas.microsoft.com/office/drawing/2014/main" id="{54FC62D4-50AB-4DAF-A755-04C97FC31B63}"/>
              </a:ext>
            </a:extLst>
          </p:cNvPr>
          <p:cNvSpPr/>
          <p:nvPr/>
        </p:nvSpPr>
        <p:spPr>
          <a:xfrm>
            <a:off x="7389697" y="5795310"/>
            <a:ext cx="4205510" cy="281231"/>
          </a:xfrm>
          <a:prstGeom prst="rect">
            <a:avLst/>
          </a:prstGeom>
        </p:spPr>
        <p:txBody>
          <a:bodyPr wrap="none">
            <a:spAutoFit/>
          </a:bodyPr>
          <a:lstStyle/>
          <a:p>
            <a:pPr algn="ctr">
              <a:lnSpc>
                <a:spcPct val="107000"/>
              </a:lnSpc>
              <a:spcAft>
                <a:spcPts val="800"/>
              </a:spcAft>
            </a:pPr>
            <a:r>
              <a:rPr lang="el-GR" sz="1200" i="1" dirty="0">
                <a:solidFill>
                  <a:srgbClr val="0F4D8C"/>
                </a:solidFill>
                <a:latin typeface="Cera"/>
                <a:ea typeface="Roboto"/>
              </a:rPr>
              <a:t>*Περίληψη αποτελεσμάτων Μελέτης της Τραπέζης της Ελλάδος </a:t>
            </a:r>
          </a:p>
        </p:txBody>
      </p:sp>
      <p:sp>
        <p:nvSpPr>
          <p:cNvPr id="3" name="Rectangle 2">
            <a:extLst>
              <a:ext uri="{FF2B5EF4-FFF2-40B4-BE49-F238E27FC236}">
                <a16:creationId xmlns="" xmlns:a16="http://schemas.microsoft.com/office/drawing/2014/main" id="{3A020FE5-89A4-4081-AACE-E2EFA6ECF6AC}"/>
              </a:ext>
            </a:extLst>
          </p:cNvPr>
          <p:cNvSpPr/>
          <p:nvPr/>
        </p:nvSpPr>
        <p:spPr>
          <a:xfrm>
            <a:off x="383047" y="1218347"/>
            <a:ext cx="4757123" cy="4716489"/>
          </a:xfrm>
          <a:prstGeom prst="rect">
            <a:avLst/>
          </a:prstGeom>
          <a:solidFill>
            <a:srgbClr val="0F4D8C"/>
          </a:solidFill>
          <a:ln>
            <a:noFill/>
          </a:ln>
        </p:spPr>
        <p:txBody>
          <a:bodyPr spcFirstLastPara="1" wrap="square" lIns="216000" tIns="31150" rIns="144000" bIns="31150" anchor="ctr" anchorCtr="0">
            <a:noAutofit/>
          </a:bodyPr>
          <a:lstStyle/>
          <a:p>
            <a:pPr>
              <a:lnSpc>
                <a:spcPct val="114000"/>
              </a:lnSpc>
              <a:spcBef>
                <a:spcPts val="600"/>
              </a:spcBef>
              <a:spcAft>
                <a:spcPts val="600"/>
              </a:spcAft>
              <a:buSzPts val="1600"/>
            </a:pPr>
            <a:r>
              <a:rPr lang="el-GR" sz="1800" b="1" dirty="0">
                <a:solidFill>
                  <a:schemeClr val="lt1"/>
                </a:solidFill>
                <a:latin typeface="Cera"/>
                <a:ea typeface="Roboto"/>
              </a:rPr>
              <a:t>Το Σχέδιο Ελλάδα 2.0 θα δημιουργήσει μια θεμελιώδη  αλλαγή οικονομικού υποδείγματος. </a:t>
            </a:r>
          </a:p>
          <a:p>
            <a:pPr>
              <a:lnSpc>
                <a:spcPct val="114000"/>
              </a:lnSpc>
              <a:spcBef>
                <a:spcPts val="600"/>
              </a:spcBef>
              <a:spcAft>
                <a:spcPts val="600"/>
              </a:spcAft>
              <a:buSzPts val="1600"/>
            </a:pPr>
            <a:r>
              <a:rPr lang="el-GR" sz="1800" b="1" dirty="0">
                <a:solidFill>
                  <a:schemeClr val="lt1"/>
                </a:solidFill>
                <a:latin typeface="Cera"/>
                <a:ea typeface="Roboto"/>
              </a:rPr>
              <a:t>Τοποθετώντας την ελληνική οικονομία σε έναν ενάρετο κύκλο αυξημένων επενδύσεων, απασχόλησης και ανάπτυξης, θα προκαλέσει σημαντική αύξηση του ΑΕΠ, και θα καταστήσει τις επενδύσεις και τις εξαγωγές κινητήρια δύναμη της ελληνικής οικονομίας.*</a:t>
            </a:r>
          </a:p>
        </p:txBody>
      </p:sp>
      <p:sp>
        <p:nvSpPr>
          <p:cNvPr id="7" name="Title 1">
            <a:extLst>
              <a:ext uri="{FF2B5EF4-FFF2-40B4-BE49-F238E27FC236}">
                <a16:creationId xmlns="" xmlns:a16="http://schemas.microsoft.com/office/drawing/2014/main" id="{6D13A092-5BF9-4F4F-84DD-349443543714}"/>
              </a:ext>
            </a:extLst>
          </p:cNvPr>
          <p:cNvSpPr txBox="1">
            <a:spLocks/>
          </p:cNvSpPr>
          <p:nvPr/>
        </p:nvSpPr>
        <p:spPr>
          <a:xfrm>
            <a:off x="383048" y="294622"/>
            <a:ext cx="11808952"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53356"/>
              </a:buClr>
              <a:buSzPts val="28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el-GR" sz="3000" b="1" kern="0" dirty="0">
                <a:solidFill>
                  <a:srgbClr val="0F4D8C"/>
                </a:solidFill>
                <a:latin typeface="Cera"/>
                <a:ea typeface="Roboto" panose="020B0604020202020204" charset="0"/>
                <a:cs typeface="Calibri"/>
                <a:sym typeface="Calibri"/>
              </a:rPr>
              <a:t>Μακροοικονομικά αποτελέσματα</a:t>
            </a:r>
          </a:p>
        </p:txBody>
      </p:sp>
      <p:sp>
        <p:nvSpPr>
          <p:cNvPr id="4" name="Slide Number Placeholder 3">
            <a:extLst>
              <a:ext uri="{FF2B5EF4-FFF2-40B4-BE49-F238E27FC236}">
                <a16:creationId xmlns="" xmlns:a16="http://schemas.microsoft.com/office/drawing/2014/main" id="{4DD33353-FFA2-4A41-ABBC-6DF0F8B6FFD1}"/>
              </a:ext>
            </a:extLst>
          </p:cNvPr>
          <p:cNvSpPr>
            <a:spLocks noGrp="1"/>
          </p:cNvSpPr>
          <p:nvPr>
            <p:ph type="sldNum" idx="12"/>
          </p:nvPr>
        </p:nvSpPr>
        <p:spPr/>
        <p:txBody>
          <a:bodyPr/>
          <a:lstStyle/>
          <a:p>
            <a:fld id="{00000000-1234-1234-1234-123412341234}" type="slidenum">
              <a:rPr lang="en" smtClean="0"/>
              <a:pPr/>
              <a:t>52</a:t>
            </a:fld>
            <a:endParaRPr lang="en"/>
          </a:p>
        </p:txBody>
      </p:sp>
    </p:spTree>
    <p:extLst>
      <p:ext uri="{BB962C8B-B14F-4D97-AF65-F5344CB8AC3E}">
        <p14:creationId xmlns="" xmlns:p14="http://schemas.microsoft.com/office/powerpoint/2010/main" val="788575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6" name="Title 1">
            <a:extLst>
              <a:ext uri="{FF2B5EF4-FFF2-40B4-BE49-F238E27FC236}">
                <a16:creationId xmlns="" xmlns:a16="http://schemas.microsoft.com/office/drawing/2014/main" id="{8504332B-C04A-4C1E-8344-B68F54CA61FB}"/>
              </a:ext>
            </a:extLst>
          </p:cNvPr>
          <p:cNvSpPr>
            <a:spLocks noGrp="1"/>
          </p:cNvSpPr>
          <p:nvPr>
            <p:ph type="title"/>
          </p:nvPr>
        </p:nvSpPr>
        <p:spPr>
          <a:xfrm>
            <a:off x="383048" y="294622"/>
            <a:ext cx="11808952" cy="763600"/>
          </a:xfrm>
        </p:spPr>
        <p:txBody>
          <a:bodyPr/>
          <a:lstStyle/>
          <a:p>
            <a:pPr lvl="0">
              <a:lnSpc>
                <a:spcPct val="100000"/>
              </a:lnSpc>
              <a:buClr>
                <a:srgbClr val="000000"/>
              </a:buClr>
            </a:pPr>
            <a:r>
              <a:rPr lang="el-GR" sz="3600" b="1" dirty="0">
                <a:solidFill>
                  <a:srgbClr val="0F4D8C"/>
                </a:solidFill>
                <a:latin typeface="Cera"/>
                <a:ea typeface="Roboto" panose="020B0604020202020204" charset="0"/>
                <a:cs typeface="Calibri"/>
                <a:sym typeface="Calibri"/>
              </a:rPr>
              <a:t>Ελλάδα 2.0 - Επόμενα βήματα </a:t>
            </a: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3000" b="1" dirty="0">
                <a:solidFill>
                  <a:srgbClr val="0F4D8C"/>
                </a:solidFill>
                <a:latin typeface="Cera"/>
                <a:ea typeface="Roboto" panose="020B0604020202020204" charset="0"/>
                <a:cs typeface="Calibri"/>
                <a:sym typeface="Calibri"/>
              </a:rPr>
              <a:t/>
            </a:r>
            <a:br>
              <a:rPr lang="el-GR" sz="3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Κατάθεση του Ελλάδα 2.0 στην Ευρωπαϊκή Επιτροπή μετά την ολοκλήρωση των διαπραγματεύσεων. Απομένει η ολοκλήρωση της παρουσίασης και συμφωνία για την κοστολόγηση και τους συγκεκριμένους στόχους και ορόσημα.</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Έγκριση από την Επιτροπή &amp; το Συμβούλιο. Τεχνική συμφωνία με την Επιτροπή. Πληρωμή της προκαταβολής των 4 δις. Στόχος εντός του καλοκαιριού.</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Κατάθεση στη Βουλή του εγκεκριμένου Σχεδίου και ψήφιση του Ελλάδα 2.0. Δράσεις επιτάχυνσης. Θεσμοθέτηση μηχανισμού ελέγχου (στο πλαίσιο της ΕΔΕΛ).</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
            </a:r>
            <a:br>
              <a:rPr lang="el-GR" sz="2000" b="1" dirty="0">
                <a:solidFill>
                  <a:srgbClr val="0F4D8C"/>
                </a:solidFill>
                <a:latin typeface="Cera"/>
                <a:ea typeface="Roboto" panose="020B0604020202020204" charset="0"/>
                <a:cs typeface="Calibri"/>
                <a:sym typeface="Calibri"/>
              </a:rPr>
            </a:br>
            <a:r>
              <a:rPr lang="el-GR" sz="2000" b="1" dirty="0">
                <a:solidFill>
                  <a:srgbClr val="0F4D8C"/>
                </a:solidFill>
                <a:latin typeface="Cera"/>
                <a:ea typeface="Roboto" panose="020B0604020202020204" charset="0"/>
                <a:cs typeface="Calibri"/>
                <a:sym typeface="Calibri"/>
              </a:rPr>
              <a:t>Έναρξη υλοποίησης (προ-υλοποίηση έχει ήδη ξεκινήσει). Ολοκλήρωση συγκρότησης της Ειδικής Υπηρεσίας, καθώς και πληροφοριακού συστήματος παρακολούθησης.</a:t>
            </a:r>
          </a:p>
        </p:txBody>
      </p:sp>
      <p:sp>
        <p:nvSpPr>
          <p:cNvPr id="2" name="Slide Number Placeholder 1">
            <a:extLst>
              <a:ext uri="{FF2B5EF4-FFF2-40B4-BE49-F238E27FC236}">
                <a16:creationId xmlns="" xmlns:a16="http://schemas.microsoft.com/office/drawing/2014/main" id="{4D5897F0-E220-4073-9650-78F6DE0BFD04}"/>
              </a:ext>
            </a:extLst>
          </p:cNvPr>
          <p:cNvSpPr>
            <a:spLocks noGrp="1"/>
          </p:cNvSpPr>
          <p:nvPr>
            <p:ph type="sldNum" idx="12"/>
          </p:nvPr>
        </p:nvSpPr>
        <p:spPr/>
        <p:txBody>
          <a:bodyPr/>
          <a:lstStyle/>
          <a:p>
            <a:fld id="{00000000-1234-1234-1234-123412341234}" type="slidenum">
              <a:rPr lang="en" smtClean="0"/>
              <a:pPr/>
              <a:t>53</a:t>
            </a:fld>
            <a:endParaRPr lang="en"/>
          </a:p>
        </p:txBody>
      </p:sp>
    </p:spTree>
    <p:extLst>
      <p:ext uri="{BB962C8B-B14F-4D97-AF65-F5344CB8AC3E}">
        <p14:creationId xmlns="" xmlns:p14="http://schemas.microsoft.com/office/powerpoint/2010/main" val="1639288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8" name="Title 1">
            <a:extLst>
              <a:ext uri="{FF2B5EF4-FFF2-40B4-BE49-F238E27FC236}">
                <a16:creationId xmlns="" xmlns:a16="http://schemas.microsoft.com/office/drawing/2014/main" id="{C6A2B6B6-796C-46BF-AD76-E2F7A9B0CCAC}"/>
              </a:ext>
            </a:extLst>
          </p:cNvPr>
          <p:cNvSpPr txBox="1">
            <a:spLocks/>
          </p:cNvSpPr>
          <p:nvPr/>
        </p:nvSpPr>
        <p:spPr>
          <a:xfrm>
            <a:off x="383048" y="328076"/>
            <a:ext cx="11808952"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3200" kern="1200">
                <a:solidFill>
                  <a:schemeClr val="accent1">
                    <a:lumMod val="50000"/>
                  </a:schemeClr>
                </a:solidFill>
                <a:latin typeface="Helvetica Neue"/>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00000"/>
              </a:lnSpc>
              <a:buFontTx/>
            </a:pPr>
            <a:r>
              <a:rPr lang="el-GR" b="1" dirty="0" smtClean="0">
                <a:solidFill>
                  <a:srgbClr val="0F4D8C"/>
                </a:solidFill>
                <a:latin typeface="Cera"/>
                <a:ea typeface="Roboto" panose="020B0604020202020204" charset="0"/>
                <a:cs typeface="Calibri"/>
                <a:sym typeface="Calibri"/>
              </a:rPr>
              <a:t>Πού </a:t>
            </a:r>
            <a:r>
              <a:rPr lang="el-GR" b="1" dirty="0">
                <a:solidFill>
                  <a:srgbClr val="0F4D8C"/>
                </a:solidFill>
                <a:latin typeface="Cera"/>
                <a:ea typeface="Roboto" panose="020B0604020202020204" charset="0"/>
                <a:cs typeface="Calibri"/>
                <a:sym typeface="Calibri"/>
              </a:rPr>
              <a:t>οφείλεται το επενδυτικό </a:t>
            </a:r>
            <a:r>
              <a:rPr lang="el-GR" b="1" dirty="0" smtClean="0">
                <a:solidFill>
                  <a:srgbClr val="0F4D8C"/>
                </a:solidFill>
                <a:latin typeface="Cera"/>
                <a:ea typeface="Roboto" panose="020B0604020202020204" charset="0"/>
                <a:cs typeface="Calibri"/>
                <a:sym typeface="Calibri"/>
              </a:rPr>
              <a:t>κενό/έλλειμμα </a:t>
            </a:r>
            <a:r>
              <a:rPr lang="el-GR" b="1" dirty="0">
                <a:solidFill>
                  <a:srgbClr val="0F4D8C"/>
                </a:solidFill>
                <a:latin typeface="Cera"/>
                <a:ea typeface="Roboto" panose="020B0604020202020204" charset="0"/>
                <a:cs typeface="Calibri"/>
                <a:sym typeface="Calibri"/>
              </a:rPr>
              <a:t>επενδύσεων</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Υπερφορολόγηση εργασίας και κεφαλαίου. Ήδη η κυβέρνηση μείωσε προ και στη διάρκεια της πανδημίας ασφαλιστικές εισφορές και φορολογία.</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Το σημαντικά υψηλότερο κόστος δανεισμού (190 μονάδες βάσης) των ελληνικών επιχειρήσεων σε σχέση με τον μέσο όρο της EE. </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Τα έμμεσα εμπόδια στις επενδύσεις – χωροταξικά, πολεοδομικά, </a:t>
            </a:r>
            <a:r>
              <a:rPr lang="el-GR" sz="2400" b="1" dirty="0" err="1">
                <a:solidFill>
                  <a:srgbClr val="0F4D8C"/>
                </a:solidFill>
                <a:latin typeface="Cera"/>
                <a:ea typeface="Roboto" panose="020B0604020202020204" charset="0"/>
                <a:cs typeface="Calibri"/>
                <a:sym typeface="Calibri"/>
              </a:rPr>
              <a:t>αδειοδοτήσεις</a:t>
            </a:r>
            <a:r>
              <a:rPr lang="el-GR" sz="2400" b="1" dirty="0">
                <a:solidFill>
                  <a:srgbClr val="0F4D8C"/>
                </a:solidFill>
                <a:latin typeface="Cera"/>
                <a:ea typeface="Roboto" panose="020B0604020202020204" charset="0"/>
                <a:cs typeface="Calibri"/>
                <a:sym typeface="Calibri"/>
              </a:rPr>
              <a:t>, καθυστέρηση δικαιοσύνης, πολυνομία, γραφειοκρατία. </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400" b="1" dirty="0">
                <a:solidFill>
                  <a:srgbClr val="0F4D8C"/>
                </a:solidFill>
                <a:latin typeface="Cera"/>
                <a:ea typeface="Roboto" panose="020B0604020202020204" charset="0"/>
                <a:cs typeface="Calibri"/>
                <a:sym typeface="Calibri"/>
              </a:rPr>
              <a:t>Σύμφωνα με τα στοιχεία της Παγκόσμιας Τράπεζας η Ελλάδα σε σύνολο 190 χωρών συγκαταλέγεται στην 79</a:t>
            </a:r>
            <a:r>
              <a:rPr lang="el-GR" sz="2400" b="1" baseline="30000" dirty="0">
                <a:solidFill>
                  <a:srgbClr val="0F4D8C"/>
                </a:solidFill>
                <a:latin typeface="Cera"/>
                <a:ea typeface="Roboto" panose="020B0604020202020204" charset="0"/>
                <a:cs typeface="Calibri"/>
                <a:sym typeface="Calibri"/>
              </a:rPr>
              <a:t>η</a:t>
            </a:r>
            <a:r>
              <a:rPr lang="el-GR" sz="2400" b="1" dirty="0">
                <a:solidFill>
                  <a:srgbClr val="0F4D8C"/>
                </a:solidFill>
                <a:latin typeface="Cera"/>
                <a:ea typeface="Roboto" panose="020B0604020202020204" charset="0"/>
                <a:cs typeface="Calibri"/>
                <a:sym typeface="Calibri"/>
              </a:rPr>
              <a:t> </a:t>
            </a:r>
            <a:r>
              <a:rPr lang="el-GR" sz="2400" b="1" dirty="0" smtClean="0">
                <a:solidFill>
                  <a:srgbClr val="0F4D8C"/>
                </a:solidFill>
                <a:latin typeface="Cera"/>
                <a:ea typeface="Roboto" panose="020B0604020202020204" charset="0"/>
                <a:cs typeface="Calibri"/>
                <a:sym typeface="Calibri"/>
              </a:rPr>
              <a:t>θέση </a:t>
            </a:r>
            <a:r>
              <a:rPr lang="el-GR" sz="2400" b="1" dirty="0">
                <a:solidFill>
                  <a:srgbClr val="0F4D8C"/>
                </a:solidFill>
                <a:latin typeface="Cera"/>
                <a:ea typeface="Roboto" panose="020B0604020202020204" charset="0"/>
                <a:cs typeface="Calibri"/>
                <a:sym typeface="Calibri"/>
              </a:rPr>
              <a:t>για το έτος </a:t>
            </a:r>
            <a:r>
              <a:rPr lang="el-GR" sz="2400" b="1" dirty="0" smtClean="0">
                <a:solidFill>
                  <a:srgbClr val="0F4D8C"/>
                </a:solidFill>
                <a:latin typeface="Cera"/>
                <a:ea typeface="Roboto" panose="020B0604020202020204" charset="0"/>
                <a:cs typeface="Calibri"/>
                <a:sym typeface="Calibri"/>
              </a:rPr>
              <a:t>2019 </a:t>
            </a:r>
            <a:r>
              <a:rPr lang="el-GR" sz="2400" b="1" dirty="0">
                <a:solidFill>
                  <a:srgbClr val="0F4D8C"/>
                </a:solidFill>
                <a:latin typeface="Cera"/>
                <a:ea typeface="Roboto" panose="020B0604020202020204" charset="0"/>
                <a:cs typeface="Calibri"/>
                <a:sym typeface="Calibri"/>
              </a:rPr>
              <a:t>αναφορικά με την «ευκολία στην πραγματοποίηση επενδύσεων.</a:t>
            </a:r>
          </a:p>
        </p:txBody>
      </p:sp>
      <p:sp>
        <p:nvSpPr>
          <p:cNvPr id="2" name="Slide Number Placeholder 1">
            <a:extLst>
              <a:ext uri="{FF2B5EF4-FFF2-40B4-BE49-F238E27FC236}">
                <a16:creationId xmlns="" xmlns:a16="http://schemas.microsoft.com/office/drawing/2014/main" id="{04DA9611-485B-4A12-9B76-F9BFE4EC2C9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 xmlns:p14="http://schemas.microsoft.com/office/powerpoint/2010/main" val="389712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8" name="Title 1">
            <a:extLst>
              <a:ext uri="{FF2B5EF4-FFF2-40B4-BE49-F238E27FC236}">
                <a16:creationId xmlns="" xmlns:a16="http://schemas.microsoft.com/office/drawing/2014/main" id="{C6A2B6B6-796C-46BF-AD76-E2F7A9B0CCAC}"/>
              </a:ext>
            </a:extLst>
          </p:cNvPr>
          <p:cNvSpPr txBox="1">
            <a:spLocks/>
          </p:cNvSpPr>
          <p:nvPr/>
        </p:nvSpPr>
        <p:spPr>
          <a:xfrm>
            <a:off x="383048" y="328076"/>
            <a:ext cx="11808952" cy="763600"/>
          </a:xfrm>
          <a:prstGeom prst="rect">
            <a:avLst/>
          </a:prstGeom>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SzPts val="2800"/>
              <a:buNone/>
              <a:defRPr sz="3200" kern="1200">
                <a:solidFill>
                  <a:schemeClr val="accent1">
                    <a:lumMod val="50000"/>
                  </a:schemeClr>
                </a:solidFill>
                <a:latin typeface="Helvetica Neue"/>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nSpc>
                <a:spcPct val="100000"/>
              </a:lnSpc>
              <a:buFontTx/>
            </a:pPr>
            <a:r>
              <a:rPr lang="el-GR" sz="3600" b="1" dirty="0">
                <a:solidFill>
                  <a:srgbClr val="0F4D8C"/>
                </a:solidFill>
                <a:latin typeface="Cera"/>
                <a:ea typeface="Roboto" panose="020B0604020202020204" charset="0"/>
                <a:cs typeface="Calibri"/>
                <a:sym typeface="Calibri"/>
              </a:rPr>
              <a:t>Τι σημαίνει επενδυτικό κενό/έλλειμμα επενδύσεων</a:t>
            </a:r>
          </a:p>
          <a:p>
            <a:pPr>
              <a:lnSpc>
                <a:spcPct val="100000"/>
              </a:lnSpc>
              <a:buFontTx/>
            </a:pPr>
            <a:endParaRPr lang="el-GR" sz="24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Αδυναμία να παράγεις αποτελεσματικά και ανταγωνιστικά.</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Λιγότερες θέσεις εργασίας, υψηλή ανεργία (το 2019 η Ελλάδα είχε την υψηλότερη ανεργία στην Ευρώπη και τεράστια ποσοστά ανεργίας στις γυναίκες και τους νέους).</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Χαμηλοί μισθοί και ασθενικές επιχειρήσεις.</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nSpc>
                <a:spcPct val="100000"/>
              </a:lnSpc>
              <a:buFontTx/>
            </a:pPr>
            <a:r>
              <a:rPr lang="el-GR" sz="2000" b="1" dirty="0">
                <a:solidFill>
                  <a:srgbClr val="0F4D8C"/>
                </a:solidFill>
                <a:latin typeface="Cera"/>
                <a:ea typeface="Roboto" panose="020B0604020202020204" charset="0"/>
                <a:cs typeface="Calibri"/>
                <a:sym typeface="Calibri"/>
              </a:rPr>
              <a:t>Παλιές τεχνολογίες που σε αφήνουν πίσω ιδίως σε περίοδο γρήγορης τεχνολογικής αλλαγής (οι επενδύσεις εισάγουν τη νέα τεχνολογία στην οικονομία).</a:t>
            </a:r>
          </a:p>
          <a:p>
            <a:pPr>
              <a:lnSpc>
                <a:spcPct val="100000"/>
              </a:lnSpc>
              <a:buFontTx/>
            </a:pPr>
            <a:endParaRPr lang="el-GR" sz="2000" b="1" dirty="0">
              <a:solidFill>
                <a:srgbClr val="0F4D8C"/>
              </a:solidFill>
              <a:latin typeface="Cera"/>
              <a:ea typeface="Roboto" panose="020B0604020202020204" charset="0"/>
              <a:cs typeface="Calibri"/>
              <a:sym typeface="Calibri"/>
            </a:endParaRPr>
          </a:p>
          <a:p>
            <a:pPr algn="ctr">
              <a:lnSpc>
                <a:spcPct val="100000"/>
              </a:lnSpc>
              <a:buFontTx/>
            </a:pPr>
            <a:r>
              <a:rPr lang="el-GR" sz="2000" b="1" dirty="0">
                <a:solidFill>
                  <a:srgbClr val="0F4D8C"/>
                </a:solidFill>
                <a:latin typeface="Cera"/>
                <a:ea typeface="Roboto" panose="020B0604020202020204" charset="0"/>
                <a:cs typeface="Calibri"/>
                <a:sym typeface="Calibri"/>
              </a:rPr>
              <a:t>ΣΥΝΕΧΙΣΗ ΤΟΥ ΕΠΕΝΔΥΤΙΚΟΥ ΚΕΝΟΥ ΟΔΗΓΕΙ ΜΕ ΜΑΘΗΜΑΤΙΚΗ ΒΕΒΑΙΟΤΗΤΑ ΣΤΗΝ ΦΤΩΧΟΠΟΙΗΣΗ, ΚΑΛΥΨΗ ΤΟΥ ΟΔΗΓΕΙ ΣΕ ΕΝΑ ΛΑΜΠΡΟ </a:t>
            </a:r>
            <a:r>
              <a:rPr lang="el-GR" sz="2000" b="1" dirty="0" smtClean="0">
                <a:solidFill>
                  <a:srgbClr val="0F4D8C"/>
                </a:solidFill>
                <a:latin typeface="Cera"/>
                <a:ea typeface="Roboto" panose="020B0604020202020204" charset="0"/>
                <a:cs typeface="Calibri"/>
                <a:sym typeface="Calibri"/>
              </a:rPr>
              <a:t>ΜΕΛΛΟΝ</a:t>
            </a:r>
            <a:endParaRPr lang="el-GR" sz="2000" b="1" dirty="0">
              <a:solidFill>
                <a:srgbClr val="0F4D8C"/>
              </a:solidFill>
              <a:latin typeface="Cera"/>
              <a:ea typeface="Roboto" panose="020B0604020202020204" charset="0"/>
              <a:cs typeface="Calibri"/>
              <a:sym typeface="Calibri"/>
            </a:endParaRPr>
          </a:p>
        </p:txBody>
      </p:sp>
      <p:sp>
        <p:nvSpPr>
          <p:cNvPr id="2" name="Slide Number Placeholder 1">
            <a:extLst>
              <a:ext uri="{FF2B5EF4-FFF2-40B4-BE49-F238E27FC236}">
                <a16:creationId xmlns="" xmlns:a16="http://schemas.microsoft.com/office/drawing/2014/main" id="{04DA9611-485B-4A12-9B76-F9BFE4EC2C96}"/>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 xmlns:p14="http://schemas.microsoft.com/office/powerpoint/2010/main" val="468330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4B04B53-8E6C-5244-8B82-85CADC6646B0}"/>
              </a:ext>
            </a:extLst>
          </p:cNvPr>
          <p:cNvSpPr>
            <a:spLocks noGrp="1"/>
          </p:cNvSpPr>
          <p:nvPr>
            <p:ph type="title"/>
          </p:nvPr>
        </p:nvSpPr>
        <p:spPr>
          <a:xfrm>
            <a:off x="415600" y="229380"/>
            <a:ext cx="11360800" cy="578142"/>
          </a:xfrm>
        </p:spPr>
        <p:txBody>
          <a:bodyPr/>
          <a:lstStyle/>
          <a:p>
            <a:pPr>
              <a:lnSpc>
                <a:spcPct val="100000"/>
              </a:lnSpc>
              <a:buFontTx/>
            </a:pPr>
            <a:r>
              <a:rPr lang="el-GR" sz="3200" b="1" dirty="0" smtClean="0">
                <a:solidFill>
                  <a:srgbClr val="0F4D8C"/>
                </a:solidFill>
                <a:latin typeface="Cera"/>
                <a:ea typeface="Roboto" panose="020B0604020202020204" charset="0"/>
                <a:cs typeface="Calibri"/>
                <a:sym typeface="Calibri"/>
              </a:rPr>
              <a:t>Πώς </a:t>
            </a:r>
            <a:r>
              <a:rPr lang="el-GR" sz="3200" b="1" dirty="0">
                <a:solidFill>
                  <a:srgbClr val="0F4D8C"/>
                </a:solidFill>
                <a:latin typeface="Cera"/>
                <a:ea typeface="Roboto" panose="020B0604020202020204" charset="0"/>
                <a:cs typeface="Calibri"/>
                <a:sym typeface="Calibri"/>
              </a:rPr>
              <a:t>το Ελλάδα 2.0 καλύπτει το επενδυτικό κενό</a:t>
            </a:r>
            <a:endParaRPr lang="el-GR" dirty="0"/>
          </a:p>
        </p:txBody>
      </p:sp>
      <p:sp>
        <p:nvSpPr>
          <p:cNvPr id="4" name="Θέση αριθμού διαφάνειας 3">
            <a:extLst>
              <a:ext uri="{FF2B5EF4-FFF2-40B4-BE49-F238E27FC236}">
                <a16:creationId xmlns="" xmlns:a16="http://schemas.microsoft.com/office/drawing/2014/main" id="{177FD1FB-F421-4D4F-A8AA-0954F64D0B01}"/>
              </a:ext>
            </a:extLst>
          </p:cNvPr>
          <p:cNvSpPr>
            <a:spLocks noGrp="1"/>
          </p:cNvSpPr>
          <p:nvPr>
            <p:ph type="sldNum" idx="12"/>
          </p:nvPr>
        </p:nvSpPr>
        <p:spPr/>
        <p:txBody>
          <a:bodyPr/>
          <a:lstStyle/>
          <a:p>
            <a:fld id="{00000000-1234-1234-1234-123412341234}" type="slidenum">
              <a:rPr lang="en" smtClean="0"/>
              <a:pPr/>
              <a:t>8</a:t>
            </a:fld>
            <a:endParaRPr lang="en"/>
          </a:p>
        </p:txBody>
      </p:sp>
      <p:graphicFrame>
        <p:nvGraphicFramePr>
          <p:cNvPr id="5" name="Πίνακας 4">
            <a:extLst>
              <a:ext uri="{FF2B5EF4-FFF2-40B4-BE49-F238E27FC236}">
                <a16:creationId xmlns="" xmlns:a16="http://schemas.microsoft.com/office/drawing/2014/main" id="{1FA092F7-B21C-B041-8E36-F3A830E7AB0E}"/>
              </a:ext>
            </a:extLst>
          </p:cNvPr>
          <p:cNvGraphicFramePr>
            <a:graphicFrameLocks noGrp="1"/>
          </p:cNvGraphicFramePr>
          <p:nvPr>
            <p:extLst>
              <p:ext uri="{D42A27DB-BD31-4B8C-83A1-F6EECF244321}">
                <p14:modId xmlns="" xmlns:p14="http://schemas.microsoft.com/office/powerpoint/2010/main" val="1503737176"/>
              </p:ext>
            </p:extLst>
          </p:nvPr>
        </p:nvGraphicFramePr>
        <p:xfrm>
          <a:off x="692458" y="1460728"/>
          <a:ext cx="11126265" cy="4521550"/>
        </p:xfrm>
        <a:graphic>
          <a:graphicData uri="http://schemas.openxmlformats.org/drawingml/2006/table">
            <a:tbl>
              <a:tblPr>
                <a:tableStyleId>{2F97219E-47E3-4618-8DF7-FFF5EF85DE19}</a:tableStyleId>
              </a:tblPr>
              <a:tblGrid>
                <a:gridCol w="5081707">
                  <a:extLst>
                    <a:ext uri="{9D8B030D-6E8A-4147-A177-3AD203B41FA5}">
                      <a16:colId xmlns="" xmlns:a16="http://schemas.microsoft.com/office/drawing/2014/main" val="1585485927"/>
                    </a:ext>
                  </a:extLst>
                </a:gridCol>
                <a:gridCol w="2322285">
                  <a:extLst>
                    <a:ext uri="{9D8B030D-6E8A-4147-A177-3AD203B41FA5}">
                      <a16:colId xmlns="" xmlns:a16="http://schemas.microsoft.com/office/drawing/2014/main" val="547451635"/>
                    </a:ext>
                  </a:extLst>
                </a:gridCol>
                <a:gridCol w="3722273">
                  <a:extLst>
                    <a:ext uri="{9D8B030D-6E8A-4147-A177-3AD203B41FA5}">
                      <a16:colId xmlns="" xmlns:a16="http://schemas.microsoft.com/office/drawing/2014/main" val="3387436631"/>
                    </a:ext>
                  </a:extLst>
                </a:gridCol>
              </a:tblGrid>
              <a:tr h="1161834">
                <a:tc>
                  <a:txBody>
                    <a:bodyPr/>
                    <a:lstStyle/>
                    <a:p>
                      <a:pPr marL="88900" marR="88900" algn="ctr">
                        <a:spcBef>
                          <a:spcPts val="1200"/>
                        </a:spcBef>
                        <a:spcAft>
                          <a:spcPts val="1200"/>
                        </a:spcAft>
                      </a:pPr>
                      <a:r>
                        <a:rPr lang="el-GR" sz="2000" dirty="0">
                          <a:effectLst/>
                        </a:rPr>
                        <a:t>Πυλώνες</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algn="ctr">
                        <a:spcBef>
                          <a:spcPts val="1200"/>
                        </a:spcBef>
                        <a:spcAft>
                          <a:spcPts val="1200"/>
                        </a:spcAft>
                      </a:pPr>
                      <a:r>
                        <a:rPr lang="el-GR" sz="2000" dirty="0">
                          <a:effectLst/>
                        </a:rPr>
                        <a:t>Προϋπολογισμός Ταμείου Ανάκαμψης (σε εκ. €)</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ctr">
                        <a:spcBef>
                          <a:spcPts val="1200"/>
                        </a:spcBef>
                        <a:spcAft>
                          <a:spcPts val="1200"/>
                        </a:spcAft>
                      </a:pPr>
                      <a:r>
                        <a:rPr lang="el-GR" sz="2000" dirty="0">
                          <a:effectLst/>
                        </a:rPr>
                        <a:t>Συνολικοί Επενδυτικοί Πόροι που Κινητοποιούνται </a:t>
                      </a:r>
                      <a:br>
                        <a:rPr lang="el-GR" sz="2000" dirty="0">
                          <a:effectLst/>
                        </a:rPr>
                      </a:br>
                      <a:r>
                        <a:rPr lang="el-GR" sz="2000" dirty="0">
                          <a:effectLst/>
                        </a:rPr>
                        <a:t>(σε εκ. €)</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1108104155"/>
                  </a:ext>
                </a:extLst>
              </a:tr>
              <a:tr h="318894">
                <a:tc>
                  <a:txBody>
                    <a:bodyPr/>
                    <a:lstStyle/>
                    <a:p>
                      <a:pPr marL="88900" marR="88900" algn="l">
                        <a:spcBef>
                          <a:spcPts val="1200"/>
                        </a:spcBef>
                        <a:spcAft>
                          <a:spcPts val="1200"/>
                        </a:spcAft>
                      </a:pPr>
                      <a:r>
                        <a:rPr lang="el-GR" sz="2000">
                          <a:effectLst/>
                        </a:rPr>
                        <a:t>1. Πράσινη Μετάβαση</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a:effectLst/>
                        </a:rPr>
                        <a:t>6.026</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10.395</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1090392738"/>
                  </a:ext>
                </a:extLst>
              </a:tr>
              <a:tr h="318894">
                <a:tc>
                  <a:txBody>
                    <a:bodyPr/>
                    <a:lstStyle/>
                    <a:p>
                      <a:pPr marL="88900" marR="88900" algn="l">
                        <a:spcBef>
                          <a:spcPts val="1200"/>
                        </a:spcBef>
                        <a:spcAft>
                          <a:spcPts val="1200"/>
                        </a:spcAft>
                      </a:pPr>
                      <a:r>
                        <a:rPr lang="el-GR" sz="2000">
                          <a:effectLst/>
                        </a:rPr>
                        <a:t>2. Ψηφιακή Μετάβαση</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dirty="0">
                          <a:effectLst/>
                        </a:rPr>
                        <a:t>2.136</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2.236</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3931072178"/>
                  </a:ext>
                </a:extLst>
              </a:tr>
              <a:tr h="880854">
                <a:tc>
                  <a:txBody>
                    <a:bodyPr/>
                    <a:lstStyle/>
                    <a:p>
                      <a:pPr marL="88900" marR="88900" algn="l">
                        <a:spcBef>
                          <a:spcPts val="1200"/>
                        </a:spcBef>
                        <a:spcAft>
                          <a:spcPts val="1200"/>
                        </a:spcAft>
                      </a:pPr>
                      <a:r>
                        <a:rPr lang="el-GR" sz="2000">
                          <a:effectLst/>
                        </a:rPr>
                        <a:t>3. Απασχόληση, Δεξιότητες, Κοινωνική Συνοχή (Υγεία, Παιδεία, Κοινωνική Προστασία)</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dirty="0">
                          <a:effectLst/>
                        </a:rPr>
                        <a:t>5.208</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5.310</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729749314"/>
                  </a:ext>
                </a:extLst>
              </a:tr>
              <a:tr h="599874">
                <a:tc>
                  <a:txBody>
                    <a:bodyPr/>
                    <a:lstStyle/>
                    <a:p>
                      <a:pPr marL="88900" marR="88900" algn="l">
                        <a:spcBef>
                          <a:spcPts val="1200"/>
                        </a:spcBef>
                        <a:spcAft>
                          <a:spcPts val="1200"/>
                        </a:spcAft>
                      </a:pPr>
                      <a:r>
                        <a:rPr lang="el-GR" sz="2000">
                          <a:effectLst/>
                        </a:rPr>
                        <a:t>4. Ιδιωτικές επενδύσεις και μετασχηματισμός της οικονομίας</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a:effectLst/>
                        </a:rPr>
                        <a:t>4.821</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7.806</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2283770027"/>
                  </a:ext>
                </a:extLst>
              </a:tr>
              <a:tr h="318894">
                <a:tc>
                  <a:txBody>
                    <a:bodyPr/>
                    <a:lstStyle/>
                    <a:p>
                      <a:pPr marL="88900" marR="88900" algn="l">
                        <a:spcBef>
                          <a:spcPts val="1200"/>
                        </a:spcBef>
                        <a:spcAft>
                          <a:spcPts val="1200"/>
                        </a:spcAft>
                      </a:pPr>
                      <a:r>
                        <a:rPr lang="el-GR" sz="2000">
                          <a:effectLst/>
                        </a:rPr>
                        <a:t>Άθροισμα από Επιδοτήσεις</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b="1" dirty="0">
                          <a:effectLst/>
                        </a:rPr>
                        <a:t>18.191</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b="1" dirty="0">
                          <a:effectLst/>
                        </a:rPr>
                        <a:t>25.748</a:t>
                      </a:r>
                      <a:endParaRPr lang="el-GR" sz="2000" b="1"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2875165616"/>
                  </a:ext>
                </a:extLst>
              </a:tr>
              <a:tr h="318894">
                <a:tc>
                  <a:txBody>
                    <a:bodyPr/>
                    <a:lstStyle/>
                    <a:p>
                      <a:pPr marL="88900" marR="88900" algn="l">
                        <a:spcBef>
                          <a:spcPts val="1200"/>
                        </a:spcBef>
                        <a:spcAft>
                          <a:spcPts val="1200"/>
                        </a:spcAft>
                      </a:pPr>
                      <a:r>
                        <a:rPr lang="el-GR" sz="2000">
                          <a:effectLst/>
                        </a:rPr>
                        <a:t>Δάνεια</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a:effectLst/>
                        </a:rPr>
                        <a:t>12.728</a:t>
                      </a:r>
                      <a:endParaRPr lang="el-GR" sz="200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31.819</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450180414"/>
                  </a:ext>
                </a:extLst>
              </a:tr>
              <a:tr h="318894">
                <a:tc>
                  <a:txBody>
                    <a:bodyPr/>
                    <a:lstStyle/>
                    <a:p>
                      <a:pPr marL="88900" marR="88900" algn="l">
                        <a:spcBef>
                          <a:spcPts val="1200"/>
                        </a:spcBef>
                        <a:spcAft>
                          <a:spcPts val="1200"/>
                        </a:spcAft>
                      </a:pPr>
                      <a:r>
                        <a:rPr lang="el-GR" sz="2000" dirty="0">
                          <a:effectLst/>
                        </a:rPr>
                        <a:t>Συνολικοί Επενδυτικοί Πόροι</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1692" marR="6855" marT="6855" marB="34273" anchor="ctr"/>
                </a:tc>
                <a:tc>
                  <a:txBody>
                    <a:bodyPr/>
                    <a:lstStyle/>
                    <a:p>
                      <a:pPr marL="88900" indent="-3175" algn="r">
                        <a:spcBef>
                          <a:spcPts val="1200"/>
                        </a:spcBef>
                        <a:spcAft>
                          <a:spcPts val="1200"/>
                        </a:spcAft>
                      </a:pPr>
                      <a:r>
                        <a:rPr lang="el-GR" sz="2000" dirty="0">
                          <a:effectLst/>
                        </a:rPr>
                        <a:t>30.919</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tc>
                  <a:txBody>
                    <a:bodyPr/>
                    <a:lstStyle/>
                    <a:p>
                      <a:pPr marL="88900" algn="r">
                        <a:spcBef>
                          <a:spcPts val="1200"/>
                        </a:spcBef>
                        <a:spcAft>
                          <a:spcPts val="1200"/>
                        </a:spcAft>
                      </a:pPr>
                      <a:r>
                        <a:rPr lang="el-GR" sz="2000" dirty="0">
                          <a:effectLst/>
                        </a:rPr>
                        <a:t>57.567</a:t>
                      </a:r>
                      <a:endParaRPr lang="el-GR" sz="2000" dirty="0">
                        <a:effectLst/>
                        <a:latin typeface="Calibri" panose="020F0502020204030204" pitchFamily="34" charset="0"/>
                        <a:ea typeface="Calibri" panose="020F0502020204030204" pitchFamily="34" charset="0"/>
                        <a:cs typeface="Calibri" panose="020F0502020204030204" pitchFamily="34" charset="0"/>
                      </a:endParaRPr>
                    </a:p>
                  </a:txBody>
                  <a:tcPr marL="6855" marR="699175" marT="6855" marB="34273" anchor="ctr"/>
                </a:tc>
                <a:extLst>
                  <a:ext uri="{0D108BD9-81ED-4DB2-BD59-A6C34878D82A}">
                    <a16:rowId xmlns="" xmlns:a16="http://schemas.microsoft.com/office/drawing/2014/main" val="724928393"/>
                  </a:ext>
                </a:extLst>
              </a:tr>
            </a:tbl>
          </a:graphicData>
        </a:graphic>
      </p:graphicFrame>
      <p:sp>
        <p:nvSpPr>
          <p:cNvPr id="7" name="Text Placeholder 6">
            <a:extLst>
              <a:ext uri="{FF2B5EF4-FFF2-40B4-BE49-F238E27FC236}">
                <a16:creationId xmlns="" xmlns:a16="http://schemas.microsoft.com/office/drawing/2014/main" id="{35114267-B7D8-4D74-A4D3-B77393547FC5}"/>
              </a:ext>
            </a:extLst>
          </p:cNvPr>
          <p:cNvSpPr>
            <a:spLocks noGrp="1"/>
          </p:cNvSpPr>
          <p:nvPr>
            <p:ph type="body" idx="1"/>
          </p:nvPr>
        </p:nvSpPr>
        <p:spPr>
          <a:xfrm>
            <a:off x="415600" y="1042867"/>
            <a:ext cx="11360800" cy="4684979"/>
          </a:xfrm>
        </p:spPr>
        <p:txBody>
          <a:bodyPr/>
          <a:lstStyle/>
          <a:p>
            <a:pPr marL="152396" indent="0">
              <a:buNone/>
            </a:pPr>
            <a:r>
              <a:rPr lang="el-GR" sz="2000" b="1" dirty="0"/>
              <a:t>Κινητοποίηση μεγάλων ιδιωτικών επενδύσεων</a:t>
            </a:r>
            <a:endParaRPr lang="en-US" sz="2000" b="1" dirty="0"/>
          </a:p>
        </p:txBody>
      </p:sp>
    </p:spTree>
    <p:extLst>
      <p:ext uri="{BB962C8B-B14F-4D97-AF65-F5344CB8AC3E}">
        <p14:creationId xmlns="" xmlns:p14="http://schemas.microsoft.com/office/powerpoint/2010/main" val="387781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7428E2-BE1B-B74B-AC87-B104F7CB140A}"/>
              </a:ext>
            </a:extLst>
          </p:cNvPr>
          <p:cNvSpPr>
            <a:spLocks noGrp="1"/>
          </p:cNvSpPr>
          <p:nvPr>
            <p:ph type="title"/>
          </p:nvPr>
        </p:nvSpPr>
        <p:spPr/>
        <p:txBody>
          <a:bodyPr/>
          <a:lstStyle/>
          <a:p>
            <a:r>
              <a:rPr lang="el-GR" sz="3600" b="1" dirty="0">
                <a:solidFill>
                  <a:srgbClr val="0F4D8C"/>
                </a:solidFill>
                <a:latin typeface="Cera"/>
                <a:ea typeface="Roboto" panose="020B0604020202020204" charset="0"/>
                <a:cs typeface="Calibri"/>
                <a:sym typeface="Calibri"/>
              </a:rPr>
              <a:t>Αξιοποίηση του εργαλείου των δανείων </a:t>
            </a:r>
            <a:endParaRPr lang="el-GR" sz="3600" dirty="0"/>
          </a:p>
        </p:txBody>
      </p:sp>
      <p:sp>
        <p:nvSpPr>
          <p:cNvPr id="3" name="Θέση κειμένου 2">
            <a:extLst>
              <a:ext uri="{FF2B5EF4-FFF2-40B4-BE49-F238E27FC236}">
                <a16:creationId xmlns="" xmlns:a16="http://schemas.microsoft.com/office/drawing/2014/main" id="{23E301F9-D152-194D-A411-E92E9171D019}"/>
              </a:ext>
            </a:extLst>
          </p:cNvPr>
          <p:cNvSpPr>
            <a:spLocks noGrp="1"/>
          </p:cNvSpPr>
          <p:nvPr>
            <p:ph type="body" idx="1"/>
          </p:nvPr>
        </p:nvSpPr>
        <p:spPr/>
        <p:txBody>
          <a:bodyPr/>
          <a:lstStyle/>
          <a:p>
            <a:pPr marL="152396" indent="0">
              <a:lnSpc>
                <a:spcPct val="100000"/>
              </a:lnSpc>
              <a:buNone/>
            </a:pPr>
            <a:r>
              <a:rPr lang="el-GR" sz="2400" b="1" dirty="0">
                <a:solidFill>
                  <a:srgbClr val="0F4D8C"/>
                </a:solidFill>
                <a:latin typeface="Cera"/>
                <a:ea typeface="Roboto" panose="020B0604020202020204" charset="0"/>
                <a:cs typeface="Calibri"/>
                <a:sym typeface="Calibri"/>
              </a:rPr>
              <a:t>Λόγω υψηλού χρέους &amp; δημοσιονομικών στόχων, δάνεια μπορούν να χρησιμοποιηθούν μόνο για ιδιωτικές επενδύσεις</a:t>
            </a:r>
            <a:r>
              <a:rPr lang="el-GR" sz="2400" b="1" dirty="0">
                <a:solidFill>
                  <a:srgbClr val="0F4D8C"/>
                </a:solidFill>
                <a:ea typeface="Roboto" panose="020B0604020202020204" charset="0"/>
                <a:cs typeface="Calibri"/>
                <a:sym typeface="Calibri"/>
              </a:rPr>
              <a:t>.</a:t>
            </a:r>
          </a:p>
          <a:p>
            <a:pPr marL="152396" indent="0">
              <a:lnSpc>
                <a:spcPct val="100000"/>
              </a:lnSpc>
              <a:buNone/>
            </a:pPr>
            <a:endParaRPr lang="el-GR" sz="2400" b="1" dirty="0">
              <a:solidFill>
                <a:srgbClr val="0F4D8C"/>
              </a:solidFill>
              <a:latin typeface="Cera"/>
              <a:ea typeface="Roboto" panose="020B0604020202020204" charset="0"/>
              <a:cs typeface="Calibri"/>
              <a:sym typeface="Calibri"/>
            </a:endParaRPr>
          </a:p>
          <a:p>
            <a:pPr marL="152396" indent="0">
              <a:lnSpc>
                <a:spcPct val="100000"/>
              </a:lnSpc>
              <a:buNone/>
            </a:pPr>
            <a:r>
              <a:rPr lang="el-GR" sz="2400" b="1" dirty="0">
                <a:solidFill>
                  <a:srgbClr val="0F4D8C"/>
                </a:solidFill>
                <a:ea typeface="Roboto" panose="020B0604020202020204" charset="0"/>
                <a:cs typeface="Calibri"/>
                <a:sym typeface="Calibri"/>
              </a:rPr>
              <a:t>Καθοριστικό κριτήριο η φερεγγυότητα. Μπορούν να δοθούν μόνο σε όσους έχουν υψηλή πιθανότητα να τα επιστρέψουν. </a:t>
            </a:r>
          </a:p>
          <a:p>
            <a:pPr marL="152396" indent="0">
              <a:lnSpc>
                <a:spcPct val="100000"/>
              </a:lnSpc>
              <a:buNone/>
            </a:pPr>
            <a:endParaRPr lang="el-GR" sz="2400" b="1" dirty="0">
              <a:solidFill>
                <a:srgbClr val="0F4D8C"/>
              </a:solidFill>
              <a:ea typeface="Roboto" panose="020B0604020202020204" charset="0"/>
              <a:cs typeface="Calibri"/>
              <a:sym typeface="Calibri"/>
            </a:endParaRPr>
          </a:p>
          <a:p>
            <a:pPr marL="152396" indent="0">
              <a:lnSpc>
                <a:spcPct val="100000"/>
              </a:lnSpc>
              <a:buNone/>
            </a:pPr>
            <a:r>
              <a:rPr lang="el-GR" sz="2400" b="1" dirty="0">
                <a:solidFill>
                  <a:srgbClr val="0F4D8C"/>
                </a:solidFill>
                <a:ea typeface="Roboto" panose="020B0604020202020204" charset="0"/>
                <a:cs typeface="Calibri"/>
                <a:sym typeface="Calibri"/>
              </a:rPr>
              <a:t>Αφορούν κάθε επιχείρηση φτάνει να είναι ή να θέλει να γίνει (π.χ. με συνεργασίες, συγχωνεύεις κ.λπ.), φερέγγυα.</a:t>
            </a:r>
          </a:p>
          <a:p>
            <a:pPr marL="152396" indent="0">
              <a:lnSpc>
                <a:spcPct val="100000"/>
              </a:lnSpc>
              <a:buNone/>
            </a:pPr>
            <a:endParaRPr lang="el-GR" sz="2400" b="1" dirty="0">
              <a:solidFill>
                <a:srgbClr val="0F4D8C"/>
              </a:solidFill>
              <a:latin typeface="Cera"/>
              <a:ea typeface="Roboto" panose="020B0604020202020204" charset="0"/>
              <a:cs typeface="Calibri"/>
              <a:sym typeface="Calibri"/>
            </a:endParaRPr>
          </a:p>
          <a:p>
            <a:pPr marL="152396" indent="0">
              <a:lnSpc>
                <a:spcPct val="100000"/>
              </a:lnSpc>
              <a:buNone/>
            </a:pPr>
            <a:r>
              <a:rPr lang="el-GR" sz="2400" b="1" dirty="0">
                <a:solidFill>
                  <a:srgbClr val="0F4D8C"/>
                </a:solidFill>
                <a:ea typeface="Roboto" panose="020B0604020202020204" charset="0"/>
                <a:cs typeface="Calibri"/>
                <a:sym typeface="Calibri"/>
              </a:rPr>
              <a:t>Λειτουργούν συμπληρωματικά στο μεγάλο πρόγραμμα επιδοτήσεων του «Ελλάδα 2.0» για μικρομεσαίες επιχειρήσεις ύψους 1,5 </a:t>
            </a:r>
            <a:r>
              <a:rPr lang="el-GR" sz="2400" b="1" dirty="0" smtClean="0">
                <a:solidFill>
                  <a:srgbClr val="0F4D8C"/>
                </a:solidFill>
                <a:ea typeface="Roboto" panose="020B0604020202020204" charset="0"/>
                <a:cs typeface="Calibri"/>
                <a:sym typeface="Calibri"/>
              </a:rPr>
              <a:t>δισ. </a:t>
            </a:r>
            <a:r>
              <a:rPr lang="el-GR" sz="2400" b="1" dirty="0">
                <a:solidFill>
                  <a:srgbClr val="0F4D8C"/>
                </a:solidFill>
                <a:ea typeface="Roboto" panose="020B0604020202020204" charset="0"/>
                <a:cs typeface="Calibri"/>
                <a:sym typeface="Calibri"/>
              </a:rPr>
              <a:t>ευρώ</a:t>
            </a:r>
            <a:r>
              <a:rPr lang="el-GR" sz="2800" b="1" dirty="0">
                <a:solidFill>
                  <a:srgbClr val="0F4D8C"/>
                </a:solidFill>
                <a:ea typeface="Roboto" panose="020B0604020202020204" charset="0"/>
                <a:cs typeface="Calibri"/>
                <a:sym typeface="Calibri"/>
              </a:rPr>
              <a:t>.</a:t>
            </a:r>
            <a:endParaRPr lang="el-GR" sz="2800" dirty="0"/>
          </a:p>
        </p:txBody>
      </p:sp>
      <p:sp>
        <p:nvSpPr>
          <p:cNvPr id="4" name="Θέση αριθμού διαφάνειας 3">
            <a:extLst>
              <a:ext uri="{FF2B5EF4-FFF2-40B4-BE49-F238E27FC236}">
                <a16:creationId xmlns="" xmlns:a16="http://schemas.microsoft.com/office/drawing/2014/main" id="{2EE448A6-D7E5-BE4D-A395-34C9A7CCF16B}"/>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 xmlns:p14="http://schemas.microsoft.com/office/powerpoint/2010/main" val="3894808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TotalTime>
  <Words>5490</Words>
  <PresentationFormat>Προσαρμογή</PresentationFormat>
  <Paragraphs>622</Paragraphs>
  <Slides>54</Slides>
  <Notes>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54</vt:i4>
      </vt:variant>
    </vt:vector>
  </HeadingPairs>
  <TitlesOfParts>
    <vt:vector size="63" baseType="lpstr">
      <vt:lpstr>Arial</vt:lpstr>
      <vt:lpstr>Cera</vt:lpstr>
      <vt:lpstr>Roboto Regular</vt:lpstr>
      <vt:lpstr>Roboto</vt:lpstr>
      <vt:lpstr>Georgia</vt:lpstr>
      <vt:lpstr>Calibri</vt:lpstr>
      <vt:lpstr>Helvetica Neue</vt:lpstr>
      <vt:lpstr>1_Office Theme</vt:lpstr>
      <vt:lpstr>2_Office Theme</vt:lpstr>
      <vt:lpstr>Διαφάνεια 1</vt:lpstr>
      <vt:lpstr>Επί δεκαετίες αντί για σύγκλιση, απόκλιση   Η Ελλάδα αποκλίνει από την υπόλοιπη Ε.Ε. για πάνω από μία δεκαετία (1981 – 2019) και ακόμη περισσότερο την τελευταία δεκαετία.   Την περίοδο 1981-2019, ο μέσος ετήσιος ρυθμός αύξησης του κατά κεφαλήν πραγματικού ΑΕΠ ήταν κατά μέσο όρο μόλις 0,6%.  Σε όρους πραγματικού κατά κεφαλήν ΑΕΠ, το 2019 η Ελλάδα υπολειπόταν του μέσου όρου της ευρωζώνης κατά 43,2%.   Ο κύριος λόγος της απόκλισης είναι το επενδυτικό κενό/έλλειμμα επενδύσεων.   </vt:lpstr>
      <vt:lpstr>Διαφάνεια 3</vt:lpstr>
      <vt:lpstr>Επενδυτικό κενό/ έλλειμμα επενδύσεων</vt:lpstr>
      <vt:lpstr>Επενδυτικό κενό/ έλλειμμα επενδύσεων</vt:lpstr>
      <vt:lpstr>Διαφάνεια 6</vt:lpstr>
      <vt:lpstr>Διαφάνεια 7</vt:lpstr>
      <vt:lpstr>Πώς το Ελλάδα 2.0 καλύπτει το επενδυτικό κενό</vt:lpstr>
      <vt:lpstr>Αξιοποίηση του εργαλείου των δανείων </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Ενδεικτικά προγράμματα επιδοτήσεων ΜΜΕ στο Ελλάδα 2.0</vt:lpstr>
      <vt:lpstr>Ωφελούμενοι από το Ελλάδα 2.0 - Ενδεικτικά έργα και προγράμματα </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 </vt:lpstr>
      <vt:lpstr>Ωφελούμενοι από το Ελλάδα 2.0 - Ενδεικτικά έργα και προγράμματα </vt:lpstr>
      <vt:lpstr>Ωφελούμενοι από το Ελλάδα 2.0 - Ενδεικτικά έργα και προγράμματα </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vt:lpstr>
      <vt:lpstr>Ωφελούμενοι από το Ελλάδα 2.0 - Ενδεικτικά έργα και προγράμματα </vt:lpstr>
      <vt:lpstr>Ωφελούμενοι από το Ελλάδα 2.0 - Ενδεικτικά έργα και προγράμματα</vt:lpstr>
      <vt:lpstr>Διαφάνεια 52</vt:lpstr>
      <vt:lpstr>Ελλάδα 2.0 - Επόμενα βήματα   Κατάθεση του Ελλάδα 2.0 στην Ευρωπαϊκή Επιτροπή μετά την ολοκλήρωση των διαπραγματεύσεων. Απομένει η ολοκλήρωση της παρουσίασης και συμφωνία για την κοστολόγηση και τους συγκεκριμένους στόχους και ορόσημα.  Έγκριση από την Επιτροπή &amp; το Συμβούλιο. Τεχνική συμφωνία με την Επιτροπή. Πληρωμή της προκαταβολής των 4 δις. Στόχος εντός του καλοκαιριού.  Κατάθεση στη Βουλή του εγκεκριμένου Σχεδίου και ψήφιση του Ελλάδα 2.0. Δράσεις επιτάχυνσης. Θεσμοθέτηση μηχανισμού ελέγχου (στο πλαίσιο της ΕΔΕΛ).  Έναρξη υλοποίησης (προ-υλοποίηση έχει ήδη ξεκινήσει). Ολοκλήρωση συγκρότησης της Ειδικής Υπηρεσίας, καθώς και πληροφοριακού συστήματος παρακολούθησης.</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Vasilis Tsekouras</dc:creator>
  <cp:lastModifiedBy>Vasilis Tsekouras</cp:lastModifiedBy>
  <cp:revision>1</cp:revision>
  <dcterms:modified xsi:type="dcterms:W3CDTF">2021-04-06T11:55:58Z</dcterms:modified>
</cp:coreProperties>
</file>